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1C7DDB"/>
    <a:srgbClr val="121619"/>
    <a:srgbClr val="0B49CB"/>
    <a:srgbClr val="F2F4F8"/>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21D45D33-AA3B-4035-9274-D54AA4A381FD}" v="6859" dt="2023-06-08T17:40:54.992"/>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jpeg>
</file>

<file path=ppt/media/image5.png>
</file>

<file path=ppt/media/image50.png>
</file>

<file path=ppt/media/image51.png>
</file>

<file path=ppt/media/image52.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38.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FranDelgadoL/Applied-Data-Science-Capstone/blob/main/jupyter-labs-spacex-data-collection-api-FD.ipynb" TargetMode="External"/><Relationship Id="rId7"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276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Francisco Delgado López</a:t>
            </a:r>
          </a:p>
          <a:p>
            <a:r>
              <a:rPr lang="en-US" dirty="0">
                <a:solidFill>
                  <a:schemeClr val="bg2"/>
                </a:solidFill>
                <a:latin typeface="Abadi"/>
                <a:ea typeface="SF Pro" pitchFamily="2" charset="0"/>
                <a:cs typeface="SF Pro" pitchFamily="2" charset="0"/>
              </a:rPr>
              <a:t>6/6/2023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519822" cy="4351338"/>
          </a:xfrm>
          <a:prstGeom prst="rect">
            <a:avLst/>
          </a:prstGeom>
        </p:spPr>
        <p:txBody>
          <a:bodyPr lIns="91440" tIns="45720" rIns="91440" bIns="45720" anchor="t"/>
          <a:lstStyle/>
          <a:p>
            <a:r>
              <a:rPr lang="en-US" sz="2000" dirty="0">
                <a:solidFill>
                  <a:schemeClr val="accent3">
                    <a:lumMod val="25000"/>
                  </a:schemeClr>
                </a:solidFill>
                <a:latin typeface="Calibri"/>
                <a:ea typeface="Calibri"/>
                <a:cs typeface="Calibri"/>
              </a:rPr>
              <a:t>We performed exploratory data analysis and determined training labels.</a:t>
            </a:r>
            <a:endParaRPr lang="en-US" sz="2000">
              <a:solidFill>
                <a:schemeClr val="accent3">
                  <a:lumMod val="25000"/>
                </a:schemeClr>
              </a:solidFill>
              <a:latin typeface="Calibri"/>
              <a:ea typeface="Calibri"/>
              <a:cs typeface="Calibri"/>
            </a:endParaRPr>
          </a:p>
          <a:p>
            <a:r>
              <a:rPr lang="en-US" sz="2000" dirty="0">
                <a:solidFill>
                  <a:schemeClr val="accent3">
                    <a:lumMod val="25000"/>
                  </a:schemeClr>
                </a:solidFill>
                <a:latin typeface="Calibri"/>
                <a:ea typeface="Calibri"/>
                <a:cs typeface="Calibri"/>
              </a:rPr>
              <a:t>We calculated the number of launches on each site, occurrence of each orbit, occurrence of mission outcome and created a landing outcome.</a:t>
            </a:r>
            <a:endParaRPr lang="en-US" sz="2000">
              <a:solidFill>
                <a:schemeClr val="accent3">
                  <a:lumMod val="25000"/>
                </a:schemeClr>
              </a:solidFill>
              <a:latin typeface="Calibri"/>
              <a:ea typeface="Calibri"/>
              <a:cs typeface="Calibri"/>
            </a:endParaRPr>
          </a:p>
          <a:p>
            <a:r>
              <a:rPr lang="en-US" sz="2000" dirty="0">
                <a:solidFill>
                  <a:schemeClr val="accent3">
                    <a:lumMod val="25000"/>
                  </a:schemeClr>
                </a:solidFill>
                <a:latin typeface="Calibri"/>
                <a:ea typeface="Calibri"/>
                <a:cs typeface="Calibri"/>
              </a:rPr>
              <a:t>Here you can see the whole process: </a:t>
            </a:r>
            <a:r>
              <a:rPr lang="en-US" sz="2000" dirty="0">
                <a:solidFill>
                  <a:srgbClr val="1C7DDB"/>
                </a:solidFill>
                <a:ea typeface="+mn-lt"/>
                <a:cs typeface="+mn-lt"/>
              </a:rPr>
              <a:t>https://github.com/FranDelgadoL/Applied-Data-Science-Capstone/blob/main/labs-jupyter-spacex-data_wrangling_jupyterlite.jupyterlite.ipynb</a:t>
            </a:r>
            <a:endParaRPr lang="en-US" sz="2000">
              <a:solidFill>
                <a:srgbClr val="1C7DDB"/>
              </a:solidFill>
              <a:latin typeface="Abadi" panose="020B0604020104020204" pitchFamily="34" charset="0"/>
            </a:endParaRP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Data Wrangling</a:t>
            </a:r>
          </a:p>
        </p:txBody>
      </p:sp>
      <p:pic>
        <p:nvPicPr>
          <p:cNvPr id="2" name="Imagen 2" descr="Interfaz de usuario gráfica, Aplicación&#10;&#10;Descripción generada automáticamente">
            <a:extLst>
              <a:ext uri="{FF2B5EF4-FFF2-40B4-BE49-F238E27FC236}">
                <a16:creationId xmlns:a16="http://schemas.microsoft.com/office/drawing/2014/main" id="{EE5A7E13-8AF3-6DB5-1232-F383F954EA37}"/>
              </a:ext>
            </a:extLst>
          </p:cNvPr>
          <p:cNvPicPr>
            <a:picLocks noChangeAspect="1"/>
          </p:cNvPicPr>
          <p:nvPr/>
        </p:nvPicPr>
        <p:blipFill>
          <a:blip r:embed="rId3"/>
          <a:stretch>
            <a:fillRect/>
          </a:stretch>
        </p:blipFill>
        <p:spPr>
          <a:xfrm>
            <a:off x="6291330" y="1328414"/>
            <a:ext cx="5168720" cy="1324891"/>
          </a:xfrm>
          <a:prstGeom prst="rect">
            <a:avLst/>
          </a:prstGeom>
        </p:spPr>
      </p:pic>
      <p:pic>
        <p:nvPicPr>
          <p:cNvPr id="3" name="Imagen 5" descr="Diagrama&#10;&#10;Descripción generada automáticamente">
            <a:extLst>
              <a:ext uri="{FF2B5EF4-FFF2-40B4-BE49-F238E27FC236}">
                <a16:creationId xmlns:a16="http://schemas.microsoft.com/office/drawing/2014/main" id="{C7B6445C-099E-6D83-5EE5-ACF8CCD53429}"/>
              </a:ext>
            </a:extLst>
          </p:cNvPr>
          <p:cNvPicPr>
            <a:picLocks noChangeAspect="1"/>
          </p:cNvPicPr>
          <p:nvPr/>
        </p:nvPicPr>
        <p:blipFill>
          <a:blip r:embed="rId4"/>
          <a:stretch>
            <a:fillRect/>
          </a:stretch>
        </p:blipFill>
        <p:spPr>
          <a:xfrm>
            <a:off x="6291330" y="2815859"/>
            <a:ext cx="5243847" cy="2170732"/>
          </a:xfrm>
          <a:prstGeom prst="rect">
            <a:avLst/>
          </a:prstGeom>
        </p:spPr>
      </p:pic>
      <p:pic>
        <p:nvPicPr>
          <p:cNvPr id="6" name="Imagen 6" descr="Interfaz de usuario gráfica, Texto, Aplicación, Correo electrónico&#10;&#10;Descripción generada automáticamente">
            <a:extLst>
              <a:ext uri="{FF2B5EF4-FFF2-40B4-BE49-F238E27FC236}">
                <a16:creationId xmlns:a16="http://schemas.microsoft.com/office/drawing/2014/main" id="{1702A568-8EEB-E7D0-ADF3-2AC50723860D}"/>
              </a:ext>
            </a:extLst>
          </p:cNvPr>
          <p:cNvPicPr>
            <a:picLocks noChangeAspect="1"/>
          </p:cNvPicPr>
          <p:nvPr/>
        </p:nvPicPr>
        <p:blipFill>
          <a:blip r:embed="rId5"/>
          <a:stretch>
            <a:fillRect/>
          </a:stretch>
        </p:blipFill>
        <p:spPr>
          <a:xfrm>
            <a:off x="6291329" y="5238623"/>
            <a:ext cx="5243848" cy="145717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49844"/>
            <a:ext cx="5612000" cy="5917091"/>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Calibri"/>
                <a:ea typeface="Calibri"/>
                <a:cs typeface="Calibri"/>
              </a:rPr>
              <a:t>Data was explored by visualizing the relationship between flight number and launch site, payload and launch site, success rate, flight number and orbit type, payload and orbit type and launch success yearly trend. Libraries used: Matplotlib and Seaborn.</a:t>
            </a:r>
          </a:p>
          <a:p>
            <a:pPr>
              <a:lnSpc>
                <a:spcPct val="100000"/>
              </a:lnSpc>
              <a:spcBef>
                <a:spcPts val="1400"/>
              </a:spcBef>
            </a:pPr>
            <a:r>
              <a:rPr lang="en-US" sz="2000" dirty="0">
                <a:solidFill>
                  <a:schemeClr val="accent3">
                    <a:lumMod val="25000"/>
                  </a:schemeClr>
                </a:solidFill>
                <a:latin typeface="Calibri"/>
                <a:ea typeface="Calibri"/>
                <a:cs typeface="Calibri"/>
              </a:rPr>
              <a:t>We used scatter plot because it is better for visualizing patterns, trends or correlations. Bar charts for categorical data. Line charts better represent trends and changes over time.</a:t>
            </a:r>
          </a:p>
          <a:p>
            <a:pPr>
              <a:lnSpc>
                <a:spcPct val="100000"/>
              </a:lnSpc>
              <a:spcBef>
                <a:spcPts val="1400"/>
              </a:spcBef>
            </a:pPr>
            <a:r>
              <a:rPr lang="en-US" sz="2000" dirty="0">
                <a:solidFill>
                  <a:schemeClr val="accent3">
                    <a:lumMod val="25000"/>
                  </a:schemeClr>
                </a:solidFill>
                <a:latin typeface="Calibri"/>
                <a:ea typeface="Calibri"/>
                <a:cs typeface="Calibri"/>
              </a:rPr>
              <a:t>Here you can see the whole plotting process: </a:t>
            </a:r>
            <a:r>
              <a:rPr lang="en-US" sz="2000" dirty="0">
                <a:solidFill>
                  <a:srgbClr val="1C7DDB"/>
                </a:solidFill>
                <a:ea typeface="+mn-lt"/>
                <a:cs typeface="+mn-lt"/>
              </a:rPr>
              <a:t>https://github.com/FranDelgadoL/Applied-Data-Science-Capstone/blob/main/jupyter-labs-eda-dataviz.ipynb.jupyterlite.ipynb</a:t>
            </a:r>
            <a:endParaRPr lang="en-US" sz="2000" dirty="0">
              <a:solidFill>
                <a:srgbClr val="1C7DDB"/>
              </a:solidFill>
              <a:latin typeface="Abadi" panose="020B0604020104020204" pitchFamily="34" charset="0"/>
            </a:endParaRP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EDA with Data Visualization</a:t>
            </a:r>
          </a:p>
        </p:txBody>
      </p:sp>
      <p:pic>
        <p:nvPicPr>
          <p:cNvPr id="2" name="Imagen 5" descr="Gráfico, Gráfico de dispersión&#10;&#10;Descripción generada automáticamente">
            <a:extLst>
              <a:ext uri="{FF2B5EF4-FFF2-40B4-BE49-F238E27FC236}">
                <a16:creationId xmlns:a16="http://schemas.microsoft.com/office/drawing/2014/main" id="{C62D8C9A-8110-75D6-B20D-E34D2B0AF3B3}"/>
              </a:ext>
            </a:extLst>
          </p:cNvPr>
          <p:cNvPicPr>
            <a:picLocks noChangeAspect="1"/>
          </p:cNvPicPr>
          <p:nvPr/>
        </p:nvPicPr>
        <p:blipFill>
          <a:blip r:embed="rId3"/>
          <a:stretch>
            <a:fillRect/>
          </a:stretch>
        </p:blipFill>
        <p:spPr>
          <a:xfrm>
            <a:off x="6269277" y="1404838"/>
            <a:ext cx="5707691" cy="1626623"/>
          </a:xfrm>
          <a:prstGeom prst="rect">
            <a:avLst/>
          </a:prstGeom>
        </p:spPr>
      </p:pic>
      <p:pic>
        <p:nvPicPr>
          <p:cNvPr id="6" name="Imagen 6" descr="Gráfico, Gráfico de barras&#10;&#10;Descripción generada automáticamente">
            <a:extLst>
              <a:ext uri="{FF2B5EF4-FFF2-40B4-BE49-F238E27FC236}">
                <a16:creationId xmlns:a16="http://schemas.microsoft.com/office/drawing/2014/main" id="{F9FE9C87-715A-FC7C-CFC5-32EA579F66BC}"/>
              </a:ext>
            </a:extLst>
          </p:cNvPr>
          <p:cNvPicPr>
            <a:picLocks noChangeAspect="1"/>
          </p:cNvPicPr>
          <p:nvPr/>
        </p:nvPicPr>
        <p:blipFill>
          <a:blip r:embed="rId4"/>
          <a:stretch>
            <a:fillRect/>
          </a:stretch>
        </p:blipFill>
        <p:spPr>
          <a:xfrm>
            <a:off x="6269276" y="3236234"/>
            <a:ext cx="5707693" cy="1231035"/>
          </a:xfrm>
          <a:prstGeom prst="rect">
            <a:avLst/>
          </a:prstGeom>
        </p:spPr>
      </p:pic>
      <p:pic>
        <p:nvPicPr>
          <p:cNvPr id="7" name="Imagen 7" descr="Gráfico, Gráfico de líneas&#10;&#10;Descripción generada automáticamente">
            <a:extLst>
              <a:ext uri="{FF2B5EF4-FFF2-40B4-BE49-F238E27FC236}">
                <a16:creationId xmlns:a16="http://schemas.microsoft.com/office/drawing/2014/main" id="{8A525E63-2DBD-B1CD-52A1-F58CEE915DAC}"/>
              </a:ext>
            </a:extLst>
          </p:cNvPr>
          <p:cNvPicPr>
            <a:picLocks noChangeAspect="1"/>
          </p:cNvPicPr>
          <p:nvPr/>
        </p:nvPicPr>
        <p:blipFill>
          <a:blip r:embed="rId5"/>
          <a:stretch>
            <a:fillRect/>
          </a:stretch>
        </p:blipFill>
        <p:spPr>
          <a:xfrm>
            <a:off x="6269276" y="4628103"/>
            <a:ext cx="5707693" cy="1474423"/>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07380" y="1263781"/>
            <a:ext cx="10309260" cy="5342981"/>
          </a:xfrm>
          <a:prstGeom prst="rect">
            <a:avLst/>
          </a:prstGeom>
        </p:spPr>
        <p:txBody>
          <a:bodyPr lIns="91440" tIns="45720" rIns="91440" bIns="45720" anchor="t"/>
          <a:lstStyle/>
          <a:p>
            <a:pPr marL="0" indent="0">
              <a:lnSpc>
                <a:spcPct val="100000"/>
              </a:lnSpc>
              <a:spcBef>
                <a:spcPts val="1400"/>
              </a:spcBef>
              <a:buNone/>
            </a:pPr>
            <a:r>
              <a:rPr lang="en-US" sz="2000" dirty="0">
                <a:solidFill>
                  <a:schemeClr val="accent3">
                    <a:lumMod val="25000"/>
                  </a:schemeClr>
                </a:solidFill>
                <a:latin typeface="Abadi"/>
              </a:rPr>
              <a:t>Next, we can show a summary of SQL queries performed:</a:t>
            </a: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1400" i="1" dirty="0">
                <a:solidFill>
                  <a:srgbClr val="1C7DDB"/>
                </a:solidFill>
                <a:latin typeface="Calibri"/>
                <a:ea typeface="Calibri"/>
                <a:cs typeface="Calibri"/>
              </a:rPr>
              <a:t>SELECT * FROM WHERE  LIKE '  ' LIMIT 5;</a:t>
            </a:r>
            <a:r>
              <a:rPr lang="en-US" sz="1400" dirty="0">
                <a:solidFill>
                  <a:srgbClr val="1C7DDB"/>
                </a:solidFill>
                <a:latin typeface="Calibri"/>
                <a:ea typeface="Calibri"/>
                <a:cs typeface="Calibri"/>
              </a:rPr>
              <a:t> </a:t>
            </a:r>
            <a:r>
              <a:rPr lang="en-US" sz="1400" dirty="0">
                <a:solidFill>
                  <a:srgbClr val="212121"/>
                </a:solidFill>
                <a:latin typeface="Calibri"/>
                <a:ea typeface="Calibri"/>
                <a:cs typeface="Calibri"/>
              </a:rPr>
              <a:t> to display </a:t>
            </a:r>
            <a:r>
              <a:rPr lang="en-US" sz="1400" dirty="0">
                <a:latin typeface="Calibri"/>
                <a:ea typeface="Calibri"/>
                <a:cs typeface="Calibri"/>
              </a:rPr>
              <a:t>5 records where launch sites begin with the string 'CCA'</a:t>
            </a:r>
            <a:endParaRPr lang="en-US" sz="1400">
              <a:solidFill>
                <a:srgbClr val="292929"/>
              </a:solidFill>
              <a:latin typeface="Calibri"/>
              <a:ea typeface="Calibri"/>
              <a:cs typeface="Calibri"/>
            </a:endParaRPr>
          </a:p>
          <a:p>
            <a:pPr>
              <a:lnSpc>
                <a:spcPct val="100000"/>
              </a:lnSpc>
              <a:spcBef>
                <a:spcPts val="1400"/>
              </a:spcBef>
            </a:pPr>
            <a:r>
              <a:rPr lang="en-US" sz="1400" i="1" dirty="0">
                <a:solidFill>
                  <a:srgbClr val="1C7DDB"/>
                </a:solidFill>
                <a:latin typeface="Calibri"/>
                <a:ea typeface="Calibri"/>
                <a:cs typeface="Calibri"/>
              </a:rPr>
              <a:t>SELECT SUM() FROM  WHERE </a:t>
            </a:r>
            <a:r>
              <a:rPr lang="en-US" sz="1400" dirty="0">
                <a:solidFill>
                  <a:srgbClr val="1C7DDB"/>
                </a:solidFill>
                <a:latin typeface="Calibri"/>
                <a:ea typeface="Calibri"/>
                <a:cs typeface="Calibri"/>
              </a:rPr>
              <a:t>;</a:t>
            </a:r>
            <a:r>
              <a:rPr lang="en-US" sz="1400" dirty="0">
                <a:solidFill>
                  <a:srgbClr val="212121"/>
                </a:solidFill>
                <a:latin typeface="Calibri"/>
                <a:ea typeface="Calibri"/>
                <a:cs typeface="Calibri"/>
              </a:rPr>
              <a:t> to d</a:t>
            </a:r>
            <a:r>
              <a:rPr lang="en-US" sz="1400" dirty="0">
                <a:latin typeface="Calibri"/>
                <a:ea typeface="Calibri"/>
                <a:cs typeface="Calibri"/>
              </a:rPr>
              <a:t>isplay the total payload mass carried by boosters launched by NASA (CRS)</a:t>
            </a:r>
            <a:endParaRPr lang="en-US" sz="1400">
              <a:solidFill>
                <a:srgbClr val="212121"/>
              </a:solidFill>
              <a:latin typeface="Calibri"/>
              <a:ea typeface="Calibri"/>
              <a:cs typeface="Calibri"/>
            </a:endParaRPr>
          </a:p>
          <a:p>
            <a:pPr>
              <a:lnSpc>
                <a:spcPct val="100000"/>
              </a:lnSpc>
              <a:spcBef>
                <a:spcPts val="1400"/>
              </a:spcBef>
            </a:pPr>
            <a:r>
              <a:rPr lang="en-US" sz="1400" i="1" dirty="0">
                <a:solidFill>
                  <a:srgbClr val="1C7DDB"/>
                </a:solidFill>
                <a:latin typeface="Calibri"/>
                <a:ea typeface="Calibri"/>
                <a:cs typeface="Calibri"/>
              </a:rPr>
              <a:t>SELECT AVG() FROM WHERE ;</a:t>
            </a:r>
            <a:r>
              <a:rPr lang="en-US" sz="1400" dirty="0">
                <a:solidFill>
                  <a:srgbClr val="212121"/>
                </a:solidFill>
                <a:latin typeface="Calibri"/>
                <a:ea typeface="Calibri"/>
                <a:cs typeface="Calibri"/>
              </a:rPr>
              <a:t> to d</a:t>
            </a:r>
            <a:r>
              <a:rPr lang="en-US" sz="1400" dirty="0">
                <a:latin typeface="Calibri"/>
                <a:ea typeface="Calibri"/>
                <a:cs typeface="Calibri"/>
              </a:rPr>
              <a:t>isplay average payload mass carried by booster version F9 v1.1</a:t>
            </a:r>
            <a:endParaRPr lang="en-US" sz="1400">
              <a:solidFill>
                <a:srgbClr val="212121"/>
              </a:solidFill>
              <a:latin typeface="Calibri"/>
              <a:ea typeface="Calibri"/>
              <a:cs typeface="Calibri"/>
            </a:endParaRPr>
          </a:p>
          <a:p>
            <a:pPr>
              <a:lnSpc>
                <a:spcPct val="100000"/>
              </a:lnSpc>
              <a:spcBef>
                <a:spcPts val="1400"/>
              </a:spcBef>
            </a:pPr>
            <a:r>
              <a:rPr lang="en-US" sz="1400" i="1" dirty="0">
                <a:solidFill>
                  <a:srgbClr val="1C7DDB"/>
                </a:solidFill>
                <a:latin typeface="Calibri"/>
                <a:ea typeface="Calibri"/>
                <a:cs typeface="Calibri"/>
              </a:rPr>
              <a:t>SELECT MIN() FROM WHERE;</a:t>
            </a:r>
            <a:r>
              <a:rPr lang="en-US" sz="1400" dirty="0">
                <a:solidFill>
                  <a:srgbClr val="212121"/>
                </a:solidFill>
                <a:latin typeface="Calibri"/>
                <a:ea typeface="Calibri"/>
                <a:cs typeface="Calibri"/>
              </a:rPr>
              <a:t> to l</a:t>
            </a:r>
            <a:r>
              <a:rPr lang="en-US" sz="1400" dirty="0">
                <a:latin typeface="Calibri"/>
                <a:ea typeface="Calibri"/>
                <a:cs typeface="Calibri"/>
              </a:rPr>
              <a:t>ist the date when the first successful landing outcome in ground pad was achieved.</a:t>
            </a:r>
            <a:endParaRPr lang="en-US" sz="1400">
              <a:solidFill>
                <a:srgbClr val="000000"/>
              </a:solidFill>
              <a:latin typeface="Calibri"/>
              <a:ea typeface="Calibri"/>
              <a:cs typeface="Calibri"/>
            </a:endParaRPr>
          </a:p>
          <a:p>
            <a:pPr>
              <a:lnSpc>
                <a:spcPct val="100000"/>
              </a:lnSpc>
              <a:spcBef>
                <a:spcPts val="1400"/>
              </a:spcBef>
            </a:pPr>
            <a:r>
              <a:rPr lang="en-US" sz="1400" i="1" dirty="0">
                <a:solidFill>
                  <a:srgbClr val="1C7DDB"/>
                </a:solidFill>
                <a:latin typeface="Calibri"/>
                <a:ea typeface="Calibri"/>
                <a:cs typeface="Calibri"/>
              </a:rPr>
              <a:t>SELECT FROM WHERE  =  ' '  AND  &gt;  AND ….  &lt;  ; </a:t>
            </a:r>
            <a:r>
              <a:rPr lang="en-US" sz="1400" i="1" dirty="0">
                <a:solidFill>
                  <a:srgbClr val="212121"/>
                </a:solidFill>
                <a:latin typeface="Calibri"/>
                <a:ea typeface="Calibri"/>
                <a:cs typeface="Calibri"/>
              </a:rPr>
              <a:t>  </a:t>
            </a:r>
            <a:r>
              <a:rPr lang="en-US" sz="1400" dirty="0">
                <a:solidFill>
                  <a:srgbClr val="212121"/>
                </a:solidFill>
                <a:latin typeface="Calibri"/>
                <a:ea typeface="Calibri"/>
                <a:cs typeface="Calibri"/>
              </a:rPr>
              <a:t> to l</a:t>
            </a:r>
            <a:r>
              <a:rPr lang="en-US" sz="1400" dirty="0">
                <a:latin typeface="Calibri"/>
                <a:ea typeface="Calibri"/>
                <a:cs typeface="Calibri"/>
              </a:rPr>
              <a:t>ist the names of the boosters which have success in drone ship and have payload mass greater than 4000 but less than 6000.</a:t>
            </a:r>
            <a:endParaRPr lang="en-US" sz="1400">
              <a:solidFill>
                <a:srgbClr val="212121"/>
              </a:solidFill>
              <a:latin typeface="Calibri"/>
              <a:ea typeface="Calibri"/>
              <a:cs typeface="Calibri"/>
            </a:endParaRPr>
          </a:p>
          <a:p>
            <a:pPr>
              <a:lnSpc>
                <a:spcPct val="100000"/>
              </a:lnSpc>
              <a:spcBef>
                <a:spcPts val="1400"/>
              </a:spcBef>
            </a:pPr>
            <a:r>
              <a:rPr lang="en-US" sz="1400" i="1" dirty="0">
                <a:solidFill>
                  <a:srgbClr val="1C7DDB"/>
                </a:solidFill>
                <a:latin typeface="Calibri"/>
                <a:ea typeface="Calibri"/>
                <a:cs typeface="Calibri"/>
              </a:rPr>
              <a:t>SELECT FROM WHERE   =    ( SELECT MAX()   FROM   ); </a:t>
            </a:r>
            <a:r>
              <a:rPr lang="en-US" sz="1400" i="1" dirty="0">
                <a:solidFill>
                  <a:srgbClr val="212121"/>
                </a:solidFill>
                <a:latin typeface="Calibri"/>
                <a:ea typeface="Calibri"/>
                <a:cs typeface="Calibri"/>
              </a:rPr>
              <a:t> </a:t>
            </a:r>
            <a:r>
              <a:rPr lang="en-US" sz="1400" dirty="0">
                <a:solidFill>
                  <a:srgbClr val="212121"/>
                </a:solidFill>
                <a:latin typeface="Calibri"/>
                <a:ea typeface="Calibri"/>
                <a:cs typeface="Calibri"/>
              </a:rPr>
              <a:t>to l</a:t>
            </a:r>
            <a:r>
              <a:rPr lang="en-US" sz="1400" dirty="0">
                <a:latin typeface="Calibri"/>
                <a:ea typeface="Calibri"/>
                <a:cs typeface="Calibri"/>
              </a:rPr>
              <a:t>ist the names of the </a:t>
            </a:r>
            <a:r>
              <a:rPr lang="en-US" sz="1400" dirty="0" err="1">
                <a:latin typeface="Calibri"/>
                <a:ea typeface="Calibri"/>
                <a:cs typeface="Calibri"/>
              </a:rPr>
              <a:t>booster_versions</a:t>
            </a:r>
            <a:r>
              <a:rPr lang="en-US" sz="1400" dirty="0">
                <a:latin typeface="Calibri"/>
                <a:ea typeface="Calibri"/>
                <a:cs typeface="Calibri"/>
              </a:rPr>
              <a:t> which have carried the maximum payload mass, using subquery.</a:t>
            </a:r>
            <a:endParaRPr lang="en-US" sz="1400">
              <a:solidFill>
                <a:srgbClr val="000000"/>
              </a:solidFill>
              <a:latin typeface="Calibri"/>
              <a:ea typeface="Calibri"/>
              <a:cs typeface="Calibri"/>
            </a:endParaRPr>
          </a:p>
          <a:p>
            <a:pPr>
              <a:lnSpc>
                <a:spcPct val="100000"/>
              </a:lnSpc>
              <a:spcBef>
                <a:spcPts val="1400"/>
              </a:spcBef>
            </a:pPr>
            <a:r>
              <a:rPr lang="en-US" sz="1400" i="1" dirty="0">
                <a:solidFill>
                  <a:srgbClr val="1C7DDB"/>
                </a:solidFill>
                <a:latin typeface="Calibri"/>
                <a:ea typeface="Calibri"/>
                <a:cs typeface="Calibri"/>
              </a:rPr>
              <a:t>SELECT  FROM  WHERE  …   = ...   'Failure (drone ship)' and YEAR(Date) = 2015;</a:t>
            </a:r>
            <a:r>
              <a:rPr lang="en-US" sz="1400" dirty="0">
                <a:solidFill>
                  <a:srgbClr val="212121"/>
                </a:solidFill>
                <a:latin typeface="Calibri"/>
                <a:ea typeface="Calibri"/>
                <a:cs typeface="Calibri"/>
              </a:rPr>
              <a:t> to l</a:t>
            </a:r>
            <a:r>
              <a:rPr lang="en-US" sz="1400" dirty="0">
                <a:latin typeface="Calibri"/>
                <a:ea typeface="Calibri"/>
                <a:cs typeface="Calibri"/>
              </a:rPr>
              <a:t>ist the records which will display the month names, failure </a:t>
            </a:r>
            <a:r>
              <a:rPr lang="en-US" sz="1400" dirty="0" err="1">
                <a:latin typeface="Calibri"/>
                <a:ea typeface="Calibri"/>
                <a:cs typeface="Calibri"/>
              </a:rPr>
              <a:t>landing_outcomes</a:t>
            </a:r>
            <a:r>
              <a:rPr lang="en-US" sz="1400" dirty="0">
                <a:latin typeface="Calibri"/>
                <a:ea typeface="Calibri"/>
                <a:cs typeface="Calibri"/>
              </a:rPr>
              <a:t> in drone ship ,booster versions, </a:t>
            </a:r>
            <a:r>
              <a:rPr lang="en-US" sz="1400" dirty="0" err="1">
                <a:latin typeface="Calibri"/>
                <a:ea typeface="Calibri"/>
                <a:cs typeface="Calibri"/>
              </a:rPr>
              <a:t>launch_site</a:t>
            </a:r>
            <a:r>
              <a:rPr lang="en-US" sz="1400" dirty="0">
                <a:latin typeface="Calibri"/>
                <a:ea typeface="Calibri"/>
                <a:cs typeface="Calibri"/>
              </a:rPr>
              <a:t> for the months in year 2015.</a:t>
            </a:r>
            <a:endParaRPr lang="en-US" sz="1400">
              <a:solidFill>
                <a:srgbClr val="000000"/>
              </a:solidFill>
              <a:latin typeface="Calibri"/>
              <a:ea typeface="Calibri"/>
              <a:cs typeface="Calibri"/>
            </a:endParaRPr>
          </a:p>
          <a:p>
            <a:r>
              <a:rPr lang="en-US" sz="1400" i="1" dirty="0">
                <a:solidFill>
                  <a:srgbClr val="1C7DDB"/>
                </a:solidFill>
                <a:latin typeface="Calibri"/>
                <a:ea typeface="Calibri"/>
                <a:cs typeface="Calibri"/>
              </a:rPr>
              <a:t>SELECT COUNT (*)  FROM WHERE    AND   LIKE    'Success%' GROUP BY    ORDER BY DESC;</a:t>
            </a:r>
            <a:r>
              <a:rPr lang="en-US" sz="1400" dirty="0">
                <a:solidFill>
                  <a:srgbClr val="1C7DDB"/>
                </a:solidFill>
                <a:latin typeface="Calibri"/>
                <a:ea typeface="Calibri"/>
                <a:cs typeface="Calibri"/>
              </a:rPr>
              <a:t> </a:t>
            </a:r>
            <a:r>
              <a:rPr lang="en-US" sz="1400" dirty="0">
                <a:latin typeface="Calibri"/>
                <a:ea typeface="Calibri"/>
                <a:cs typeface="Calibri"/>
              </a:rPr>
              <a:t> to rank the count of successful </a:t>
            </a:r>
            <a:r>
              <a:rPr lang="en-US" sz="1400" err="1">
                <a:latin typeface="Calibri"/>
                <a:ea typeface="Calibri"/>
                <a:cs typeface="Calibri"/>
              </a:rPr>
              <a:t>landing_outcomes</a:t>
            </a:r>
            <a:r>
              <a:rPr lang="en-US" sz="1400" dirty="0">
                <a:latin typeface="Calibri"/>
                <a:ea typeface="Calibri"/>
                <a:cs typeface="Calibri"/>
              </a:rPr>
              <a:t> between the date 04-06-2010 and 20-03-2017 in descending order.</a:t>
            </a:r>
            <a:endParaRPr lang="en-US" sz="1400">
              <a:latin typeface="Calibri"/>
              <a:ea typeface="Calibri"/>
              <a:cs typeface="Calibri"/>
            </a:endParaRPr>
          </a:p>
          <a:p>
            <a:pPr marL="0" indent="0">
              <a:buNone/>
            </a:pPr>
            <a:r>
              <a:rPr lang="en-US" sz="1600" dirty="0">
                <a:latin typeface="Calibri"/>
                <a:ea typeface="Calibri"/>
                <a:cs typeface="Calibri"/>
              </a:rPr>
              <a:t>
Here you can get the notebook: </a:t>
            </a:r>
            <a:r>
              <a:rPr lang="en-US" sz="1600" dirty="0">
                <a:solidFill>
                  <a:srgbClr val="1C7DDB"/>
                </a:solidFill>
                <a:ea typeface="+mn-lt"/>
                <a:cs typeface="+mn-lt"/>
              </a:rPr>
              <a:t>https://github.com/FranDelgadoL/Applied-Data-Science-Capstone/blob/main/jupyter-labs-eda-sql-coursera_sqllite.ipynb</a:t>
            </a:r>
            <a:endParaRPr lang="en-US" sz="1600" dirty="0">
              <a:solidFill>
                <a:srgbClr val="1C7DDB"/>
              </a:solidFill>
              <a:latin typeface="Abadi"/>
              <a:cs typeface="Calibri"/>
            </a:endParaRPr>
          </a:p>
          <a:p>
            <a:pPr marL="0" indent="0">
              <a:buNone/>
            </a:pPr>
            <a:br>
              <a:rPr lang="en-US" dirty="0"/>
            </a:br>
            <a:endParaRPr lang="en-US" dirty="0">
              <a:cs typeface="Calibri" panose="020F0502020204030204"/>
            </a:endParaRPr>
          </a:p>
          <a:p>
            <a:pPr>
              <a:lnSpc>
                <a:spcPct val="100000"/>
              </a:lnSpc>
              <a:spcBef>
                <a:spcPts val="1400"/>
              </a:spcBef>
            </a:pPr>
            <a:endParaRPr lang="en-US" sz="1600" dirty="0">
              <a:solidFill>
                <a:srgbClr val="000000"/>
              </a:solidFill>
              <a:latin typeface="Abadi"/>
              <a:cs typeface="Calibri"/>
            </a:endParaRPr>
          </a:p>
          <a:p>
            <a:pPr>
              <a:lnSpc>
                <a:spcPct val="100000"/>
              </a:lnSpc>
              <a:spcBef>
                <a:spcPts val="1400"/>
              </a:spcBef>
            </a:pPr>
            <a:endParaRPr lang="en-US" sz="1000" dirty="0">
              <a:solidFill>
                <a:srgbClr val="212121"/>
              </a:solidFill>
              <a:latin typeface="Consolas"/>
              <a:cs typeface="Calibri"/>
            </a:endParaRPr>
          </a:p>
          <a:p>
            <a:pPr>
              <a:lnSpc>
                <a:spcPct val="100000"/>
              </a:lnSpc>
              <a:spcBef>
                <a:spcPts val="1400"/>
              </a:spcBef>
            </a:pPr>
            <a:endParaRPr lang="en-US" sz="1000" dirty="0">
              <a:solidFill>
                <a:srgbClr val="212121"/>
              </a:solidFill>
              <a:latin typeface="Consolas"/>
              <a:cs typeface="Calibri"/>
            </a:endParaRPr>
          </a:p>
          <a:p>
            <a:pPr>
              <a:lnSpc>
                <a:spcPct val="100000"/>
              </a:lnSpc>
              <a:spcBef>
                <a:spcPts val="1400"/>
              </a:spcBef>
            </a:pPr>
            <a:endParaRPr lang="en-US" sz="1000" dirty="0">
              <a:solidFill>
                <a:srgbClr val="000000"/>
              </a:solidFill>
              <a:latin typeface="Consolas"/>
            </a:endParaRPr>
          </a:p>
          <a:p>
            <a:pPr>
              <a:lnSpc>
                <a:spcPct val="100000"/>
              </a:lnSpc>
              <a:spcBef>
                <a:spcPts val="1400"/>
              </a:spcBef>
            </a:pPr>
            <a:endParaRPr lang="en-US" sz="1000" dirty="0">
              <a:solidFill>
                <a:srgbClr val="212121"/>
              </a:solidFill>
              <a:latin typeface="Consolas"/>
            </a:endParaRPr>
          </a:p>
          <a:p>
            <a:pPr>
              <a:lnSpc>
                <a:spcPct val="100000"/>
              </a:lnSpc>
              <a:spcBef>
                <a:spcPts val="1400"/>
              </a:spcBef>
            </a:pPr>
            <a:endParaRPr lang="en-US" sz="1000" dirty="0">
              <a:solidFill>
                <a:srgbClr val="212121"/>
              </a:solidFill>
              <a:latin typeface="Consolas"/>
            </a:endParaRPr>
          </a:p>
          <a:p>
            <a:pPr>
              <a:lnSpc>
                <a:spcPct val="100000"/>
              </a:lnSpc>
              <a:spcBef>
                <a:spcPts val="1400"/>
              </a:spcBef>
            </a:pPr>
            <a:endParaRPr lang="en-US" sz="2000" dirty="0">
              <a:solidFill>
                <a:schemeClr val="accent3">
                  <a:lumMod val="25000"/>
                </a:schemeClr>
              </a:solidFill>
              <a:latin typeface="Abadi"/>
            </a:endParaRPr>
          </a:p>
          <a:p>
            <a:endParaRPr lang="en-US" sz="2000" dirty="0">
              <a:solidFill>
                <a:srgbClr val="000000"/>
              </a:solidFill>
              <a:latin typeface="Calibri" panose="020F0502020204030204"/>
              <a:cs typeface="Calibri"/>
            </a:endParaRPr>
          </a:p>
          <a:p>
            <a:endParaRPr lang="en-US">
              <a:cs typeface="Calibri"/>
            </a:endParaRPr>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EDA with SQL</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62060" y="1349167"/>
            <a:ext cx="7997531" cy="5467506"/>
          </a:xfrm>
          <a:prstGeom prst="rect">
            <a:avLst/>
          </a:prstGeom>
        </p:spPr>
        <p:txBody>
          <a:bodyPr lIns="91440" tIns="45720" rIns="91440" bIns="45720" anchor="t">
            <a:noAutofit/>
          </a:bodyPr>
          <a:lstStyle/>
          <a:p>
            <a:pPr>
              <a:lnSpc>
                <a:spcPct val="100000"/>
              </a:lnSpc>
              <a:spcBef>
                <a:spcPts val="1400"/>
              </a:spcBef>
            </a:pPr>
            <a:r>
              <a:rPr lang="en-US" sz="2000" dirty="0">
                <a:latin typeface="Calibri"/>
                <a:ea typeface="+mn-lt"/>
                <a:cs typeface="+mn-lt"/>
              </a:rPr>
              <a:t>We performed interactive visual analytics using </a:t>
            </a:r>
            <a:r>
              <a:rPr lang="en-US" sz="2000" dirty="0">
                <a:latin typeface="Calibri"/>
                <a:ea typeface="Calibri"/>
                <a:cs typeface="Calibri"/>
              </a:rPr>
              <a:t>Folium</a:t>
            </a:r>
            <a:r>
              <a:rPr lang="en-US" sz="2000" dirty="0">
                <a:latin typeface="Calibri"/>
                <a:ea typeface="+mn-lt"/>
                <a:cs typeface="+mn-lt"/>
              </a:rPr>
              <a:t>.</a:t>
            </a:r>
            <a:r>
              <a:rPr lang="en-US" sz="2000" dirty="0">
                <a:solidFill>
                  <a:srgbClr val="000000"/>
                </a:solidFill>
                <a:latin typeface="Calibri"/>
                <a:ea typeface="Calibri"/>
                <a:cs typeface="Calibri"/>
              </a:rPr>
              <a:t> </a:t>
            </a:r>
            <a:r>
              <a:rPr lang="en-US" sz="2000" dirty="0">
                <a:solidFill>
                  <a:schemeClr val="accent3">
                    <a:lumMod val="25000"/>
                  </a:schemeClr>
                </a:solidFill>
                <a:latin typeface="Calibri"/>
                <a:ea typeface="Calibri"/>
                <a:cs typeface="Calibri"/>
              </a:rPr>
              <a:t>We needed to create map, circle and marker objects to add to a Folium objects.</a:t>
            </a:r>
          </a:p>
          <a:p>
            <a:pPr>
              <a:lnSpc>
                <a:spcPct val="100000"/>
              </a:lnSpc>
              <a:spcBef>
                <a:spcPts val="1400"/>
              </a:spcBef>
            </a:pPr>
            <a:r>
              <a:rPr lang="en-US" sz="2000" dirty="0">
                <a:latin typeface="Calibri"/>
                <a:ea typeface="+mn-lt"/>
                <a:cs typeface="+mn-lt"/>
              </a:rPr>
              <a:t>We first created a folium m</a:t>
            </a:r>
            <a:r>
              <a:rPr lang="en-US" sz="2000" dirty="0">
                <a:latin typeface="Calibri"/>
                <a:ea typeface="Calibri"/>
                <a:cs typeface="Calibri"/>
              </a:rPr>
              <a:t>ap</a:t>
            </a:r>
            <a:r>
              <a:rPr lang="en-US" sz="2000" dirty="0">
                <a:latin typeface="Calibri"/>
                <a:ea typeface="+mn-lt"/>
                <a:cs typeface="+mn-lt"/>
              </a:rPr>
              <a:t> object, with an initial center location and then a circle and a marker object to highlight the area with a text label and an icon for it, respectively.</a:t>
            </a:r>
          </a:p>
          <a:p>
            <a:pPr>
              <a:lnSpc>
                <a:spcPct val="100000"/>
              </a:lnSpc>
              <a:spcBef>
                <a:spcPts val="1400"/>
              </a:spcBef>
            </a:pPr>
            <a:r>
              <a:rPr lang="en-US" sz="2000" dirty="0">
                <a:latin typeface="Calibri"/>
                <a:ea typeface="+mn-lt"/>
                <a:cs typeface="+mn-lt"/>
              </a:rPr>
              <a:t>Next, we created markers for all launch records. For  successful (class=1), we used a green marker and for failed (class=0), we used a red marker.</a:t>
            </a:r>
            <a:endParaRPr lang="en-US" sz="2000">
              <a:solidFill>
                <a:srgbClr val="000000"/>
              </a:solidFill>
              <a:latin typeface="Calibri"/>
              <a:ea typeface="+mn-lt"/>
              <a:cs typeface="+mn-lt"/>
            </a:endParaRPr>
          </a:p>
          <a:p>
            <a:r>
              <a:rPr lang="en-US" sz="2000" dirty="0">
                <a:latin typeface="Calibri"/>
                <a:ea typeface="+mn-lt"/>
                <a:cs typeface="+mn-lt"/>
              </a:rPr>
              <a:t>We wanted to experiment with calculating the distance between launch site and a highway and a city. They are very far away from the launch site (Arlington Boulevard, VA;  Darlington City, WI) . We have drawn a line between the marker to the launch site.</a:t>
            </a:r>
            <a:endParaRPr lang="en-US" sz="2000">
              <a:solidFill>
                <a:srgbClr val="000000"/>
              </a:solidFill>
              <a:latin typeface="Calibri"/>
              <a:ea typeface="+mn-lt"/>
              <a:cs typeface="+mn-lt"/>
            </a:endParaRPr>
          </a:p>
          <a:p>
            <a:pPr>
              <a:lnSpc>
                <a:spcPct val="100000"/>
              </a:lnSpc>
              <a:spcBef>
                <a:spcPts val="1400"/>
              </a:spcBef>
            </a:pPr>
            <a:r>
              <a:rPr lang="en-US" sz="2000" dirty="0">
                <a:solidFill>
                  <a:srgbClr val="1C7DDB"/>
                </a:solidFill>
                <a:ea typeface="+mn-lt"/>
                <a:cs typeface="+mn-lt"/>
              </a:rPr>
              <a:t>https://github.com/FranDelgadoL/Applied-Data-Science-Capstone/blob/main/lab_jupyter_launch_site_location.jupyterlite.ipynb</a:t>
            </a:r>
          </a:p>
          <a:p>
            <a:endParaRPr lang="en-US" sz="2000"/>
          </a:p>
          <a:p>
            <a:endParaRPr lang="en-US" sz="200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Build an Interactive Map with Folium</a:t>
            </a:r>
          </a:p>
        </p:txBody>
      </p:sp>
      <p:pic>
        <p:nvPicPr>
          <p:cNvPr id="2" name="Imagen 5" descr="Mapa&#10;&#10;Descripción generada automáticamente">
            <a:extLst>
              <a:ext uri="{FF2B5EF4-FFF2-40B4-BE49-F238E27FC236}">
                <a16:creationId xmlns:a16="http://schemas.microsoft.com/office/drawing/2014/main" id="{A46162F5-51C3-2127-366B-D6089223419A}"/>
              </a:ext>
            </a:extLst>
          </p:cNvPr>
          <p:cNvPicPr>
            <a:picLocks noChangeAspect="1"/>
          </p:cNvPicPr>
          <p:nvPr/>
        </p:nvPicPr>
        <p:blipFill>
          <a:blip r:embed="rId3"/>
          <a:stretch>
            <a:fillRect/>
          </a:stretch>
        </p:blipFill>
        <p:spPr>
          <a:xfrm>
            <a:off x="8148034" y="1307849"/>
            <a:ext cx="3172495" cy="1559205"/>
          </a:xfrm>
          <a:prstGeom prst="rect">
            <a:avLst/>
          </a:prstGeom>
        </p:spPr>
      </p:pic>
      <p:pic>
        <p:nvPicPr>
          <p:cNvPr id="6" name="Imagen 6" descr="Diagrama&#10;&#10;Descripción generada automáticamente">
            <a:extLst>
              <a:ext uri="{FF2B5EF4-FFF2-40B4-BE49-F238E27FC236}">
                <a16:creationId xmlns:a16="http://schemas.microsoft.com/office/drawing/2014/main" id="{B85D25EF-3FEC-E542-792B-9E5095557857}"/>
              </a:ext>
            </a:extLst>
          </p:cNvPr>
          <p:cNvPicPr>
            <a:picLocks noChangeAspect="1"/>
          </p:cNvPicPr>
          <p:nvPr/>
        </p:nvPicPr>
        <p:blipFill>
          <a:blip r:embed="rId4"/>
          <a:stretch>
            <a:fillRect/>
          </a:stretch>
        </p:blipFill>
        <p:spPr>
          <a:xfrm>
            <a:off x="8148034" y="2984625"/>
            <a:ext cx="3172495" cy="1489764"/>
          </a:xfrm>
          <a:prstGeom prst="rect">
            <a:avLst/>
          </a:prstGeom>
        </p:spPr>
      </p:pic>
      <p:pic>
        <p:nvPicPr>
          <p:cNvPr id="7" name="Imagen 7" descr="Mapa&#10;&#10;Descripción generada automáticamente">
            <a:extLst>
              <a:ext uri="{FF2B5EF4-FFF2-40B4-BE49-F238E27FC236}">
                <a16:creationId xmlns:a16="http://schemas.microsoft.com/office/drawing/2014/main" id="{1686394F-C223-B6FE-B995-D408E08D3336}"/>
              </a:ext>
            </a:extLst>
          </p:cNvPr>
          <p:cNvPicPr>
            <a:picLocks noChangeAspect="1"/>
          </p:cNvPicPr>
          <p:nvPr/>
        </p:nvPicPr>
        <p:blipFill>
          <a:blip r:embed="rId5"/>
          <a:stretch>
            <a:fillRect/>
          </a:stretch>
        </p:blipFill>
        <p:spPr>
          <a:xfrm>
            <a:off x="8148034" y="4572920"/>
            <a:ext cx="3172495" cy="1650948"/>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943945" cy="4351338"/>
          </a:xfrm>
          <a:prstGeom prst="rect">
            <a:avLst/>
          </a:prstGeom>
        </p:spPr>
        <p:txBody>
          <a:bodyPr vert="horz" lIns="91440" tIns="45720" rIns="91440" bIns="45720" rtlCol="0" anchor="t">
            <a:normAutofit/>
          </a:bodyPr>
          <a:lstStyle/>
          <a:p>
            <a:pPr>
              <a:lnSpc>
                <a:spcPct val="100000"/>
              </a:lnSpc>
              <a:spcBef>
                <a:spcPts val="1400"/>
              </a:spcBef>
            </a:pPr>
            <a:r>
              <a:rPr lang="en-US" sz="2000" dirty="0">
                <a:solidFill>
                  <a:srgbClr val="121619"/>
                </a:solidFill>
                <a:latin typeface="Calibri"/>
                <a:ea typeface="Calibri"/>
                <a:cs typeface="Calibri"/>
              </a:rPr>
              <a:t>We have used </a:t>
            </a:r>
            <a:r>
              <a:rPr lang="en-US" sz="2000" err="1">
                <a:solidFill>
                  <a:srgbClr val="121619"/>
                </a:solidFill>
                <a:latin typeface="Calibri"/>
                <a:ea typeface="Calibri"/>
                <a:cs typeface="Calibri"/>
              </a:rPr>
              <a:t>Plotly</a:t>
            </a:r>
            <a:r>
              <a:rPr lang="en-US" sz="2000" dirty="0">
                <a:solidFill>
                  <a:srgbClr val="121619"/>
                </a:solidFill>
                <a:latin typeface="Calibri"/>
                <a:ea typeface="Calibri"/>
                <a:cs typeface="Calibri"/>
              </a:rPr>
              <a:t> Dash for interactive dashboard. </a:t>
            </a:r>
            <a:endParaRPr lang="en-US" sz="2000">
              <a:solidFill>
                <a:srgbClr val="121619"/>
              </a:solidFill>
              <a:latin typeface="Calibri"/>
              <a:ea typeface="Calibri"/>
              <a:cs typeface="Calibri"/>
            </a:endParaRPr>
          </a:p>
          <a:p>
            <a:pPr>
              <a:lnSpc>
                <a:spcPct val="100000"/>
              </a:lnSpc>
              <a:spcBef>
                <a:spcPts val="1400"/>
              </a:spcBef>
            </a:pPr>
            <a:r>
              <a:rPr lang="en-US" sz="2000" dirty="0">
                <a:solidFill>
                  <a:srgbClr val="121619"/>
                </a:solidFill>
                <a:latin typeface="Calibri"/>
                <a:ea typeface="Calibri"/>
                <a:cs typeface="Calibri"/>
              </a:rPr>
              <a:t>We added pie chart to show the total successful launches count for all sites</a:t>
            </a:r>
          </a:p>
          <a:p>
            <a:pPr>
              <a:lnSpc>
                <a:spcPct val="100000"/>
              </a:lnSpc>
              <a:spcBef>
                <a:spcPts val="1400"/>
              </a:spcBef>
            </a:pPr>
            <a:r>
              <a:rPr lang="en-US" sz="2000" dirty="0">
                <a:solidFill>
                  <a:srgbClr val="121619"/>
                </a:solidFill>
                <a:latin typeface="Calibri"/>
                <a:ea typeface="Calibri"/>
                <a:cs typeface="Calibri"/>
              </a:rPr>
              <a:t>Add a slider to select payload range.</a:t>
            </a:r>
          </a:p>
          <a:p>
            <a:pPr>
              <a:lnSpc>
                <a:spcPct val="100000"/>
              </a:lnSpc>
              <a:spcBef>
                <a:spcPts val="1400"/>
              </a:spcBef>
            </a:pPr>
            <a:r>
              <a:rPr lang="en-US" sz="2000" dirty="0">
                <a:solidFill>
                  <a:srgbClr val="121619"/>
                </a:solidFill>
                <a:latin typeface="Calibri"/>
                <a:ea typeface="Calibri"/>
                <a:cs typeface="Calibri"/>
              </a:rPr>
              <a:t> Add a scatter chart to show the correlation between payload and launch success.</a:t>
            </a:r>
          </a:p>
          <a:p>
            <a:pPr>
              <a:lnSpc>
                <a:spcPct val="100000"/>
              </a:lnSpc>
              <a:spcBef>
                <a:spcPts val="1400"/>
              </a:spcBef>
            </a:pPr>
            <a:r>
              <a:rPr lang="en-US" sz="2000" dirty="0">
                <a:solidFill>
                  <a:srgbClr val="1C7DDB"/>
                </a:solidFill>
                <a:ea typeface="+mn-lt"/>
                <a:cs typeface="+mn-lt"/>
              </a:rPr>
              <a:t>https://github.com/FranDelgadoL/Applied-Data-Science-Capstone/blob/main/spacex_dash_app.py</a:t>
            </a:r>
            <a:endParaRPr lang="en-US" sz="2000" dirty="0">
              <a:solidFill>
                <a:srgbClr val="1C7DDB"/>
              </a:solidFill>
              <a:latin typeface="Abadi" panose="020B0604020104020204" pitchFamily="34" charset="0"/>
            </a:endParaRPr>
          </a:p>
          <a:p>
            <a:pPr>
              <a:lnSpc>
                <a:spcPct val="100000"/>
              </a:lnSpc>
              <a:spcBef>
                <a:spcPts val="1400"/>
              </a:spcBef>
            </a:pPr>
            <a:endParaRPr lang="en-US" sz="2000" dirty="0">
              <a:solidFill>
                <a:srgbClr val="121619"/>
              </a:solidFill>
              <a:latin typeface="Abadi" panose="020B0604020104020204" pitchFamily="34" charset="0"/>
            </a:endParaRPr>
          </a:p>
          <a:p>
            <a:pPr>
              <a:lnSpc>
                <a:spcPct val="100000"/>
              </a:lnSpc>
              <a:spcBef>
                <a:spcPts val="1400"/>
              </a:spcBef>
            </a:pPr>
            <a:endParaRPr lang="en-US" sz="2000" dirty="0">
              <a:solidFill>
                <a:srgbClr val="121619"/>
              </a:solidFill>
              <a:latin typeface="Abadi"/>
            </a:endParaRPr>
          </a:p>
          <a:p>
            <a:endParaRPr lang="en-US" sz="2000">
              <a:ea typeface="Calibri" panose="020F0502020204030204"/>
              <a:cs typeface="Calibri" panose="020F0502020204030204"/>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Build a Dashboard with </a:t>
            </a:r>
            <a:r>
              <a:rPr lang="en-US" err="1">
                <a:solidFill>
                  <a:schemeClr val="tx1"/>
                </a:solidFill>
                <a:latin typeface="Calibri"/>
              </a:rPr>
              <a:t>Plotly</a:t>
            </a:r>
            <a:r>
              <a:rPr lang="en-US" dirty="0">
                <a:solidFill>
                  <a:schemeClr val="tx1"/>
                </a:solidFill>
                <a:latin typeface="Calibri"/>
              </a:rPr>
              <a:t> Dash</a:t>
            </a:r>
          </a:p>
        </p:txBody>
      </p:sp>
      <p:pic>
        <p:nvPicPr>
          <p:cNvPr id="2" name="Imagen 5" descr="Gráfico&#10;&#10;Descripción generada automáticamente">
            <a:extLst>
              <a:ext uri="{FF2B5EF4-FFF2-40B4-BE49-F238E27FC236}">
                <a16:creationId xmlns:a16="http://schemas.microsoft.com/office/drawing/2014/main" id="{72902253-915C-8CD3-820B-578356B075BE}"/>
              </a:ext>
            </a:extLst>
          </p:cNvPr>
          <p:cNvPicPr>
            <a:picLocks noChangeAspect="1"/>
          </p:cNvPicPr>
          <p:nvPr/>
        </p:nvPicPr>
        <p:blipFill>
          <a:blip r:embed="rId3"/>
          <a:stretch>
            <a:fillRect/>
          </a:stretch>
        </p:blipFill>
        <p:spPr>
          <a:xfrm>
            <a:off x="6024808" y="1611654"/>
            <a:ext cx="5325860" cy="3624253"/>
          </a:xfrm>
          <a:prstGeom prst="rect">
            <a:avLst/>
          </a:prstGeom>
        </p:spPr>
      </p:pic>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7488" y="1450147"/>
            <a:ext cx="6739343" cy="4821064"/>
          </a:xfrm>
          <a:prstGeom prst="rect">
            <a:avLst/>
          </a:prstGeom>
        </p:spPr>
        <p:txBody>
          <a:bodyPr lIns="91440" tIns="45720" rIns="91440" bIns="45720" anchor="t">
            <a:noAutofit/>
          </a:bodyPr>
          <a:lstStyle/>
          <a:p>
            <a:pPr>
              <a:lnSpc>
                <a:spcPct val="100000"/>
              </a:lnSpc>
              <a:spcBef>
                <a:spcPts val="1400"/>
              </a:spcBef>
            </a:pPr>
            <a:r>
              <a:rPr lang="en-US" sz="2000" dirty="0">
                <a:latin typeface="Calibri"/>
                <a:ea typeface="+mn-lt"/>
                <a:cs typeface="+mn-lt"/>
              </a:rPr>
              <a:t>We performed exploratory data analysis and determined training labels using </a:t>
            </a:r>
            <a:r>
              <a:rPr lang="en-US" sz="2000" err="1">
                <a:latin typeface="Calibri"/>
                <a:ea typeface="+mn-lt"/>
                <a:cs typeface="+mn-lt"/>
              </a:rPr>
              <a:t>numpy</a:t>
            </a:r>
            <a:r>
              <a:rPr lang="en-US" sz="2000" dirty="0">
                <a:latin typeface="Calibri"/>
                <a:ea typeface="+mn-lt"/>
                <a:cs typeface="+mn-lt"/>
              </a:rPr>
              <a:t>, pandas, seaborn, matplotlib, </a:t>
            </a:r>
            <a:r>
              <a:rPr lang="en-US" sz="2000" err="1">
                <a:latin typeface="Calibri"/>
                <a:ea typeface="+mn-lt"/>
                <a:cs typeface="+mn-lt"/>
              </a:rPr>
              <a:t>scikitlearn</a:t>
            </a:r>
            <a:r>
              <a:rPr lang="en-US" sz="2000" dirty="0">
                <a:latin typeface="Calibri"/>
                <a:ea typeface="+mn-lt"/>
                <a:cs typeface="+mn-lt"/>
              </a:rPr>
              <a:t>.</a:t>
            </a:r>
            <a:endParaRPr lang="en-US" sz="2000">
              <a:solidFill>
                <a:schemeClr val="accent3">
                  <a:lumMod val="25000"/>
                </a:schemeClr>
              </a:solidFill>
              <a:latin typeface="Calibri"/>
              <a:ea typeface="Calibri"/>
              <a:cs typeface="Calibri"/>
            </a:endParaRPr>
          </a:p>
          <a:p>
            <a:r>
              <a:rPr lang="en-US" sz="2000" dirty="0">
                <a:latin typeface="Calibri"/>
                <a:ea typeface="+mn-lt"/>
                <a:cs typeface="+mn-lt"/>
              </a:rPr>
              <a:t>Having the data loaded, we created a column for the class, standardize the data, split into training data and test data.</a:t>
            </a:r>
            <a:r>
              <a:rPr lang="en-US" sz="2000" dirty="0">
                <a:latin typeface="Calibri"/>
                <a:ea typeface="Calibri"/>
                <a:cs typeface="Calibri"/>
              </a:rPr>
              <a:t> Also, we used a confusion matrix to evaluate the performances.</a:t>
            </a:r>
          </a:p>
          <a:p>
            <a:r>
              <a:rPr lang="en-US" sz="2000" dirty="0">
                <a:solidFill>
                  <a:srgbClr val="000000"/>
                </a:solidFill>
                <a:latin typeface="Calibri"/>
                <a:ea typeface="Calibri"/>
                <a:cs typeface="Calibri"/>
              </a:rPr>
              <a:t>Logistic Regression, Support Vector Machine, Decision Tree and K-Nearest Neighbors were the four methods for training and testing our model, using </a:t>
            </a:r>
            <a:r>
              <a:rPr lang="en-US" sz="2000" err="1">
                <a:solidFill>
                  <a:srgbClr val="000000"/>
                </a:solidFill>
                <a:latin typeface="Calibri"/>
                <a:ea typeface="Calibri"/>
                <a:cs typeface="Calibri"/>
              </a:rPr>
              <a:t>GridSearchCV</a:t>
            </a:r>
            <a:r>
              <a:rPr lang="en-US" sz="2000" dirty="0">
                <a:solidFill>
                  <a:srgbClr val="000000"/>
                </a:solidFill>
                <a:latin typeface="Calibri"/>
                <a:ea typeface="Calibri"/>
                <a:cs typeface="Calibri"/>
              </a:rPr>
              <a:t>. </a:t>
            </a:r>
          </a:p>
          <a:p>
            <a:r>
              <a:rPr lang="en-US" sz="2000" dirty="0">
                <a:solidFill>
                  <a:srgbClr val="000000"/>
                </a:solidFill>
                <a:latin typeface="Calibri"/>
                <a:ea typeface="Calibri"/>
                <a:cs typeface="Calibri"/>
              </a:rPr>
              <a:t>Then we evaluated and find the best performing classification model through comparison between their accuracy scores.</a:t>
            </a:r>
          </a:p>
          <a:p>
            <a:pPr>
              <a:lnSpc>
                <a:spcPct val="100000"/>
              </a:lnSpc>
              <a:spcBef>
                <a:spcPts val="1400"/>
              </a:spcBef>
            </a:pPr>
            <a:r>
              <a:rPr lang="en-US" sz="2000" dirty="0">
                <a:solidFill>
                  <a:srgbClr val="1C7DDB"/>
                </a:solidFill>
                <a:latin typeface="Calibri"/>
                <a:ea typeface="+mn-lt"/>
                <a:cs typeface="+mn-lt"/>
              </a:rPr>
              <a:t>https://github.com/FranDelgadoL/Applied-Data-Science-Capstone/blob/main/SpaceX_Machine_Learning_Prediction_Part_5.jupyterlite%20(1)%20(1).ipynb</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Predictive Analysis (Classification)</a:t>
            </a:r>
          </a:p>
        </p:txBody>
      </p:sp>
      <p:pic>
        <p:nvPicPr>
          <p:cNvPr id="2" name="Imagen 5" descr="Interfaz de usuario gráfica, Texto, Aplicación, Correo electrónico&#10;&#10;Descripción generada automáticamente">
            <a:extLst>
              <a:ext uri="{FF2B5EF4-FFF2-40B4-BE49-F238E27FC236}">
                <a16:creationId xmlns:a16="http://schemas.microsoft.com/office/drawing/2014/main" id="{6F8DAF2D-FA51-A2F4-E21B-A9ABE897C3BD}"/>
              </a:ext>
            </a:extLst>
          </p:cNvPr>
          <p:cNvPicPr>
            <a:picLocks noChangeAspect="1"/>
          </p:cNvPicPr>
          <p:nvPr/>
        </p:nvPicPr>
        <p:blipFill>
          <a:blip r:embed="rId3"/>
          <a:stretch>
            <a:fillRect/>
          </a:stretch>
        </p:blipFill>
        <p:spPr>
          <a:xfrm>
            <a:off x="7375742" y="3909352"/>
            <a:ext cx="4089747" cy="2191679"/>
          </a:xfrm>
          <a:prstGeom prst="rect">
            <a:avLst/>
          </a:prstGeom>
        </p:spPr>
      </p:pic>
      <p:pic>
        <p:nvPicPr>
          <p:cNvPr id="6" name="Imagen 6" descr="Interfaz de usuario gráfica, Aplicación&#10;&#10;Descripción generada automáticamente">
            <a:extLst>
              <a:ext uri="{FF2B5EF4-FFF2-40B4-BE49-F238E27FC236}">
                <a16:creationId xmlns:a16="http://schemas.microsoft.com/office/drawing/2014/main" id="{51D51188-877F-C767-140B-554373A40C6E}"/>
              </a:ext>
            </a:extLst>
          </p:cNvPr>
          <p:cNvPicPr>
            <a:picLocks noChangeAspect="1"/>
          </p:cNvPicPr>
          <p:nvPr/>
        </p:nvPicPr>
        <p:blipFill>
          <a:blip r:embed="rId4"/>
          <a:stretch>
            <a:fillRect/>
          </a:stretch>
        </p:blipFill>
        <p:spPr>
          <a:xfrm>
            <a:off x="7375743" y="1357684"/>
            <a:ext cx="4089748" cy="2430743"/>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656823" y="962166"/>
            <a:ext cx="3103808" cy="44218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chemeClr val="tx1"/>
                </a:solidFill>
                <a:latin typeface="+mj-lt"/>
                <a:ea typeface="+mj-ea"/>
                <a:cs typeface="+mj-cs"/>
              </a:rPr>
              <a:t>Results</a:t>
            </a:r>
          </a:p>
        </p:txBody>
      </p: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4088929" y="962167"/>
            <a:ext cx="6858113" cy="474317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000">
                <a:solidFill>
                  <a:schemeClr val="tx1"/>
                </a:solidFill>
                <a:latin typeface="+mn-lt"/>
              </a:rPr>
              <a:t>Exploratory data analysis results</a:t>
            </a:r>
          </a:p>
          <a:p>
            <a:pPr>
              <a:spcBef>
                <a:spcPts val="1400"/>
              </a:spcBef>
              <a:buFont typeface="Arial" panose="020B0604020202020204" pitchFamily="34" charset="0"/>
              <a:buChar char="•"/>
            </a:pPr>
            <a:r>
              <a:rPr lang="en-US" sz="2000">
                <a:solidFill>
                  <a:schemeClr val="tx1"/>
                </a:solidFill>
                <a:latin typeface="+mn-lt"/>
              </a:rPr>
              <a:t>Interactive analytics demo in screenshots</a:t>
            </a:r>
          </a:p>
          <a:p>
            <a:pPr>
              <a:spcBef>
                <a:spcPts val="1400"/>
              </a:spcBef>
              <a:buFont typeface="Arial" panose="020B0604020202020204" pitchFamily="34" charset="0"/>
              <a:buChar char="•"/>
            </a:pPr>
            <a:r>
              <a:rPr lang="en-US" sz="2000">
                <a:solidFill>
                  <a:schemeClr val="tx1"/>
                </a:solidFill>
                <a:latin typeface="+mn-lt"/>
              </a:rPr>
              <a:t>Predictive analysis results</a:t>
            </a:r>
          </a:p>
          <a:p>
            <a:pPr lvl="1">
              <a:buFont typeface="Arial" panose="020B0604020202020204" pitchFamily="34" charset="0"/>
              <a:buChar char="•"/>
            </a:pPr>
            <a:endParaRPr lang="en-US" sz="2000">
              <a:solidFill>
                <a:schemeClr val="tx1"/>
              </a:solidFill>
              <a:latin typeface="+mn-lt"/>
            </a:endParaRPr>
          </a:p>
          <a:p>
            <a:pPr marL="457200" lvl="1">
              <a:buFont typeface="Arial" panose="020B0604020202020204" pitchFamily="34" charset="0"/>
              <a:buChar char="•"/>
            </a:pPr>
            <a:endParaRPr lang="en-US" sz="2000">
              <a:solidFill>
                <a:schemeClr val="tx1"/>
              </a:solidFill>
              <a:latin typeface="+mn-lt"/>
            </a:endParaRPr>
          </a:p>
        </p:txBody>
      </p:sp>
      <p:sp>
        <p:nvSpPr>
          <p:cNvPr id="15" name="Rectangle 14">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100000">
                <a:schemeClr val="accent1">
                  <a:lumMod val="50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76000"/>
                </a:srgbClr>
              </a:gs>
              <a:gs pos="100000">
                <a:schemeClr val="accent1"/>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16</a:t>
            </a:fld>
            <a:endParaRPr lang="en-US" sz="1100">
              <a:solidFill>
                <a:srgbClr val="FFFFFF"/>
              </a:solidFill>
              <a:latin typeface="+mn-lt"/>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dirty="0" smtClean="0"/>
              <a:t>18</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449520" y="4677428"/>
            <a:ext cx="8880018" cy="1348137"/>
          </a:xfrm>
          <a:prstGeom prst="rect">
            <a:avLst/>
          </a:prstGeom>
        </p:spPr>
        <p:txBody>
          <a:bodyPr lIns="91440" tIns="45720" rIns="91440" bIns="45720" anchor="t">
            <a:normAutofit/>
          </a:bodyPr>
          <a:lstStyle/>
          <a:p>
            <a:pPr>
              <a:lnSpc>
                <a:spcPct val="100000"/>
              </a:lnSpc>
              <a:spcBef>
                <a:spcPts val="1400"/>
              </a:spcBef>
            </a:pPr>
            <a:r>
              <a:rPr lang="en-CA" sz="2000" dirty="0">
                <a:solidFill>
                  <a:schemeClr val="accent3">
                    <a:lumMod val="25000"/>
                  </a:schemeClr>
                </a:solidFill>
                <a:latin typeface="Calibri"/>
                <a:ea typeface="Calibri"/>
                <a:cs typeface="Calibri"/>
              </a:rPr>
              <a:t>We can see that that the larger number of flights in a launch site, give  a better success rate to that launch site, comparing to the other sites.</a:t>
            </a: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Flight Number vs. Launch Site</a:t>
            </a:r>
          </a:p>
        </p:txBody>
      </p:sp>
      <p:pic>
        <p:nvPicPr>
          <p:cNvPr id="2" name="Imagen 5" descr="Gráfico, Gráfico de dispersión&#10;&#10;Descripción generada automáticamente">
            <a:extLst>
              <a:ext uri="{FF2B5EF4-FFF2-40B4-BE49-F238E27FC236}">
                <a16:creationId xmlns:a16="http://schemas.microsoft.com/office/drawing/2014/main" id="{1AFBE7BD-183A-0853-649C-BF853D34E4FD}"/>
              </a:ext>
            </a:extLst>
          </p:cNvPr>
          <p:cNvPicPr>
            <a:picLocks noChangeAspect="1"/>
          </p:cNvPicPr>
          <p:nvPr/>
        </p:nvPicPr>
        <p:blipFill>
          <a:blip r:embed="rId3"/>
          <a:stretch>
            <a:fillRect/>
          </a:stretch>
        </p:blipFill>
        <p:spPr>
          <a:xfrm>
            <a:off x="1446756" y="1780292"/>
            <a:ext cx="8891391" cy="2128318"/>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704334" y="6140395"/>
            <a:ext cx="2743200" cy="401638"/>
          </a:xfrm>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448504" y="4387072"/>
            <a:ext cx="9109662" cy="1619534"/>
          </a:xfrm>
          <a:prstGeom prst="rect">
            <a:avLst/>
          </a:prstGeom>
        </p:spPr>
        <p:txBody>
          <a:bodyPr lIns="91440" tIns="45720" rIns="91440" bIns="45720" anchor="t">
            <a:normAutofit/>
          </a:bodyPr>
          <a:lstStyle/>
          <a:p>
            <a:pPr>
              <a:lnSpc>
                <a:spcPct val="100000"/>
              </a:lnSpc>
              <a:spcBef>
                <a:spcPts val="1400"/>
              </a:spcBef>
            </a:pPr>
            <a:r>
              <a:rPr lang="en-CA" sz="2000" dirty="0">
                <a:latin typeface="Calibri"/>
                <a:ea typeface="+mn-lt"/>
                <a:cs typeface="+mn-lt"/>
              </a:rPr>
              <a:t>We can see that the more payload a rocket has, the more successful it will be in its performance.</a:t>
            </a:r>
            <a:endParaRPr lang="en-US" sz="2000" dirty="0">
              <a:solidFill>
                <a:schemeClr val="accent3">
                  <a:lumMod val="25000"/>
                </a:schemeClr>
              </a:solidFill>
              <a:latin typeface="Calibr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Payload vs. Launch Site</a:t>
            </a:r>
          </a:p>
        </p:txBody>
      </p:sp>
      <p:pic>
        <p:nvPicPr>
          <p:cNvPr id="2" name="Imagen 5" descr="Gráfico, Gráfico de dispersión&#10;&#10;Descripción generada automáticamente">
            <a:extLst>
              <a:ext uri="{FF2B5EF4-FFF2-40B4-BE49-F238E27FC236}">
                <a16:creationId xmlns:a16="http://schemas.microsoft.com/office/drawing/2014/main" id="{D9346F15-D5DB-C309-9453-7A21C56E966F}"/>
              </a:ext>
            </a:extLst>
          </p:cNvPr>
          <p:cNvPicPr>
            <a:picLocks noChangeAspect="1"/>
          </p:cNvPicPr>
          <p:nvPr/>
        </p:nvPicPr>
        <p:blipFill>
          <a:blip r:embed="rId3"/>
          <a:stretch>
            <a:fillRect/>
          </a:stretch>
        </p:blipFill>
        <p:spPr>
          <a:xfrm>
            <a:off x="1446757" y="1709493"/>
            <a:ext cx="9298486" cy="232210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3">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5">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27">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29">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31">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Freeform: Shape 33">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Rectangle 35">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Outline</a:t>
            </a:r>
          </a:p>
        </p:txBody>
      </p:sp>
      <p:sp>
        <p:nvSpPr>
          <p:cNvPr id="59" name="Content Placeholder 2">
            <a:extLst>
              <a:ext uri="{FF2B5EF4-FFF2-40B4-BE49-F238E27FC236}">
                <a16:creationId xmlns:a16="http://schemas.microsoft.com/office/drawing/2014/main" id="{79EF1473-3ADD-43F1-A495-57AAB7FD902F}"/>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000" dirty="0">
                <a:solidFill>
                  <a:schemeClr val="tx1"/>
                </a:solidFill>
                <a:latin typeface="+mn-lt"/>
              </a:rPr>
              <a:t>Executive Summary</a:t>
            </a:r>
          </a:p>
          <a:p>
            <a:pPr>
              <a:spcBef>
                <a:spcPts val="1400"/>
              </a:spcBef>
              <a:buFont typeface="Arial" panose="020B0604020202020204" pitchFamily="34" charset="0"/>
              <a:buChar char="•"/>
            </a:pPr>
            <a:r>
              <a:rPr lang="en-US" sz="2000" dirty="0">
                <a:solidFill>
                  <a:schemeClr val="tx1"/>
                </a:solidFill>
                <a:latin typeface="+mn-lt"/>
              </a:rPr>
              <a:t>Introduction</a:t>
            </a:r>
            <a:endParaRPr lang="en-US" sz="2000" dirty="0">
              <a:solidFill>
                <a:schemeClr val="tx1"/>
              </a:solidFill>
              <a:latin typeface="+mn-lt"/>
              <a:ea typeface="Calibri"/>
              <a:cs typeface="Calibri"/>
            </a:endParaRPr>
          </a:p>
          <a:p>
            <a:pPr>
              <a:spcBef>
                <a:spcPts val="1400"/>
              </a:spcBef>
              <a:buFont typeface="Arial" panose="020B0604020202020204" pitchFamily="34" charset="0"/>
              <a:buChar char="•"/>
            </a:pPr>
            <a:r>
              <a:rPr lang="en-US" sz="2000" dirty="0">
                <a:solidFill>
                  <a:schemeClr val="tx1"/>
                </a:solidFill>
                <a:latin typeface="+mn-lt"/>
              </a:rPr>
              <a:t>Methodology</a:t>
            </a:r>
            <a:endParaRPr lang="en-US" sz="2000" dirty="0">
              <a:solidFill>
                <a:schemeClr val="tx1"/>
              </a:solidFill>
              <a:latin typeface="+mn-lt"/>
              <a:ea typeface="Calibri"/>
              <a:cs typeface="Calibri"/>
            </a:endParaRPr>
          </a:p>
          <a:p>
            <a:pPr>
              <a:spcBef>
                <a:spcPts val="1400"/>
              </a:spcBef>
              <a:buFont typeface="Arial" panose="020B0604020202020204" pitchFamily="34" charset="0"/>
              <a:buChar char="•"/>
            </a:pPr>
            <a:r>
              <a:rPr lang="en-US" sz="2000" dirty="0">
                <a:solidFill>
                  <a:schemeClr val="tx1"/>
                </a:solidFill>
                <a:latin typeface="+mn-lt"/>
              </a:rPr>
              <a:t>Results</a:t>
            </a:r>
            <a:endParaRPr lang="en-US" sz="2000" dirty="0">
              <a:solidFill>
                <a:schemeClr val="tx1"/>
              </a:solidFill>
              <a:latin typeface="+mn-lt"/>
              <a:ea typeface="Calibri"/>
              <a:cs typeface="Calibri"/>
            </a:endParaRPr>
          </a:p>
          <a:p>
            <a:pPr>
              <a:spcBef>
                <a:spcPts val="1400"/>
              </a:spcBef>
              <a:buFont typeface="Arial" panose="020B0604020202020204" pitchFamily="34" charset="0"/>
              <a:buChar char="•"/>
            </a:pPr>
            <a:r>
              <a:rPr lang="en-US" sz="2000" dirty="0">
                <a:solidFill>
                  <a:schemeClr val="tx1"/>
                </a:solidFill>
                <a:latin typeface="+mn-lt"/>
              </a:rPr>
              <a:t>Conclusion</a:t>
            </a:r>
            <a:endParaRPr lang="en-US" sz="2000" dirty="0">
              <a:solidFill>
                <a:schemeClr val="tx1"/>
              </a:solidFill>
              <a:latin typeface="+mn-lt"/>
              <a:ea typeface="Calibri"/>
              <a:cs typeface="Calibri"/>
            </a:endParaRPr>
          </a:p>
          <a:p>
            <a:pPr marL="0" indent="0">
              <a:spcBef>
                <a:spcPts val="1400"/>
              </a:spcBef>
              <a:buNone/>
            </a:pPr>
            <a:endParaRPr lang="en-US" sz="2000" dirty="0">
              <a:solidFill>
                <a:schemeClr val="tx1"/>
              </a:solidFill>
              <a:latin typeface="+mn-lt"/>
              <a:ea typeface="Calibri"/>
              <a:cs typeface="Calibri"/>
            </a:endParaRP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406178" y="4648557"/>
            <a:ext cx="9198577" cy="1139067"/>
          </a:xfrm>
          <a:prstGeom prst="rect">
            <a:avLst/>
          </a:prstGeom>
        </p:spPr>
        <p:txBody>
          <a:bodyPr lIns="91440" tIns="45720" rIns="91440" bIns="45720" anchor="t">
            <a:normAutofit/>
          </a:bodyPr>
          <a:lstStyle/>
          <a:p>
            <a:pPr>
              <a:lnSpc>
                <a:spcPct val="100000"/>
              </a:lnSpc>
              <a:spcBef>
                <a:spcPts val="1400"/>
              </a:spcBef>
            </a:pPr>
            <a:r>
              <a:rPr lang="en-CA" sz="2000" dirty="0">
                <a:solidFill>
                  <a:schemeClr val="accent3">
                    <a:lumMod val="25000"/>
                  </a:schemeClr>
                </a:solidFill>
                <a:latin typeface="Calibri"/>
                <a:ea typeface="Calibri"/>
                <a:cs typeface="Calibri"/>
              </a:rPr>
              <a:t>Clearly the four best performances go to ES-L1, GEO, HEO, SSO. The orbit VLEO is the next best success rate but still a little far from the others.</a:t>
            </a:r>
            <a:endParaRPr lang="en-US" sz="2000" dirty="0">
              <a:solidFill>
                <a:schemeClr val="accent3">
                  <a:lumMod val="25000"/>
                </a:schemeClr>
              </a:solidFill>
              <a:latin typeface="Calibri"/>
              <a:ea typeface="Calibri"/>
              <a:cs typeface="Calibr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Success Rate vs. Orbit Type</a:t>
            </a:r>
          </a:p>
        </p:txBody>
      </p:sp>
      <p:pic>
        <p:nvPicPr>
          <p:cNvPr id="6" name="Imagen 6" descr="Gráfico, Gráfico de barras&#10;&#10;Descripción generada automáticamente">
            <a:extLst>
              <a:ext uri="{FF2B5EF4-FFF2-40B4-BE49-F238E27FC236}">
                <a16:creationId xmlns:a16="http://schemas.microsoft.com/office/drawing/2014/main" id="{B3F4CCDF-18F0-C2E1-1F40-09C47FE92E0C}"/>
              </a:ext>
            </a:extLst>
          </p:cNvPr>
          <p:cNvPicPr>
            <a:picLocks noChangeAspect="1"/>
          </p:cNvPicPr>
          <p:nvPr/>
        </p:nvPicPr>
        <p:blipFill>
          <a:blip r:embed="rId3"/>
          <a:stretch>
            <a:fillRect/>
          </a:stretch>
        </p:blipFill>
        <p:spPr>
          <a:xfrm>
            <a:off x="1411357" y="1567620"/>
            <a:ext cx="9203634" cy="280615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156533" y="4819582"/>
            <a:ext cx="9873629" cy="995503"/>
          </a:xfrm>
          <a:prstGeom prst="rect">
            <a:avLst/>
          </a:prstGeom>
        </p:spPr>
        <p:txBody>
          <a:bodyPr lIns="91440" tIns="45720" rIns="91440" bIns="45720" anchor="t">
            <a:normAutofit/>
          </a:bodyPr>
          <a:lstStyle/>
          <a:p>
            <a:pPr>
              <a:lnSpc>
                <a:spcPct val="100000"/>
              </a:lnSpc>
              <a:spcBef>
                <a:spcPts val="1400"/>
              </a:spcBef>
            </a:pPr>
            <a:r>
              <a:rPr lang="en-CA" sz="2000" dirty="0">
                <a:solidFill>
                  <a:schemeClr val="accent3">
                    <a:lumMod val="25000"/>
                  </a:schemeClr>
                </a:solidFill>
                <a:latin typeface="Calibri"/>
                <a:ea typeface="Calibri"/>
                <a:cs typeface="Calibri"/>
              </a:rPr>
              <a:t>We can see that in LEO orbit the success appears to the number of flights, while in GTO there is no relations between number of flights and success.</a:t>
            </a:r>
            <a:endParaRPr lang="en-US" sz="2000" dirty="0">
              <a:solidFill>
                <a:schemeClr val="accent3">
                  <a:lumMod val="25000"/>
                </a:schemeClr>
              </a:solidFill>
              <a:latin typeface="Calibri"/>
              <a:ea typeface="Calibri"/>
              <a:cs typeface="Calibr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Flight Number vs. Orbit Type</a:t>
            </a:r>
          </a:p>
        </p:txBody>
      </p:sp>
      <p:pic>
        <p:nvPicPr>
          <p:cNvPr id="6" name="Imagen 6" descr="Gráfico, Gráfico de dispersión&#10;&#10;Descripción generada automáticamente">
            <a:extLst>
              <a:ext uri="{FF2B5EF4-FFF2-40B4-BE49-F238E27FC236}">
                <a16:creationId xmlns:a16="http://schemas.microsoft.com/office/drawing/2014/main" id="{9AC19431-3B0D-FDB3-D533-6EB8947C884A}"/>
              </a:ext>
            </a:extLst>
          </p:cNvPr>
          <p:cNvPicPr>
            <a:picLocks noChangeAspect="1"/>
          </p:cNvPicPr>
          <p:nvPr/>
        </p:nvPicPr>
        <p:blipFill>
          <a:blip r:embed="rId3"/>
          <a:stretch>
            <a:fillRect/>
          </a:stretch>
        </p:blipFill>
        <p:spPr>
          <a:xfrm>
            <a:off x="1157357" y="1567614"/>
            <a:ext cx="9877286" cy="314851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101315" y="4575313"/>
            <a:ext cx="8824498" cy="1746458"/>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This plot shows us that with heavy payloads the positive landing rate goes for PO, LEO and ISS orbits.</a:t>
            </a:r>
            <a:endParaRPr lang="en-US" sz="2200" dirty="0">
              <a:solidFill>
                <a:schemeClr val="accent3">
                  <a:lumMod val="25000"/>
                </a:schemeClr>
              </a:solidFill>
              <a:latin typeface="Calibri"/>
              <a:ea typeface="Calibri"/>
              <a:cs typeface="Calibr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Payload vs. Orbit Type</a:t>
            </a:r>
          </a:p>
        </p:txBody>
      </p:sp>
      <p:pic>
        <p:nvPicPr>
          <p:cNvPr id="2" name="Imagen 5" descr="Gráfico, Gráfico de dispersión&#10;&#10;Descripción generada automáticamente">
            <a:extLst>
              <a:ext uri="{FF2B5EF4-FFF2-40B4-BE49-F238E27FC236}">
                <a16:creationId xmlns:a16="http://schemas.microsoft.com/office/drawing/2014/main" id="{D85D7141-D9ED-059F-32C1-CB14F15A689A}"/>
              </a:ext>
            </a:extLst>
          </p:cNvPr>
          <p:cNvPicPr>
            <a:picLocks noChangeAspect="1"/>
          </p:cNvPicPr>
          <p:nvPr/>
        </p:nvPicPr>
        <p:blipFill>
          <a:blip r:embed="rId3"/>
          <a:stretch>
            <a:fillRect/>
          </a:stretch>
        </p:blipFill>
        <p:spPr>
          <a:xfrm>
            <a:off x="1345096" y="1474903"/>
            <a:ext cx="9391372" cy="278176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322185" y="4676018"/>
            <a:ext cx="9321455" cy="1393067"/>
          </a:xfrm>
          <a:prstGeom prst="rect">
            <a:avLst/>
          </a:prstGeom>
        </p:spPr>
        <p:txBody>
          <a:bodyPr lIns="91440" tIns="45720" rIns="91440" bIns="45720" anchor="t">
            <a:normAutofit/>
          </a:bodyPr>
          <a:lstStyle/>
          <a:p>
            <a:pPr>
              <a:lnSpc>
                <a:spcPct val="100000"/>
              </a:lnSpc>
              <a:spcBef>
                <a:spcPts val="1400"/>
              </a:spcBef>
            </a:pPr>
            <a:r>
              <a:rPr lang="en-CA" sz="2000" dirty="0">
                <a:solidFill>
                  <a:schemeClr val="accent3">
                    <a:lumMod val="25000"/>
                  </a:schemeClr>
                </a:solidFill>
                <a:latin typeface="Calibri"/>
                <a:ea typeface="Calibri"/>
                <a:cs typeface="Calibri"/>
              </a:rPr>
              <a:t>This plot shows us that success rate kept increasing from year 2013 till 2020</a:t>
            </a:r>
            <a:r>
              <a:rPr lang="en-CA" sz="2000" dirty="0">
                <a:solidFill>
                  <a:schemeClr val="accent3">
                    <a:lumMod val="25000"/>
                  </a:schemeClr>
                </a:solidFill>
                <a:latin typeface="Abadi"/>
              </a:rPr>
              <a:t>.</a:t>
            </a:r>
            <a:endParaRPr lang="en-US" sz="20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Launch Success Yearly Trend</a:t>
            </a:r>
          </a:p>
        </p:txBody>
      </p:sp>
      <p:pic>
        <p:nvPicPr>
          <p:cNvPr id="2" name="Imagen 5" descr="Gráfico, Gráfico de líneas&#10;&#10;Descripción generada automáticamente">
            <a:extLst>
              <a:ext uri="{FF2B5EF4-FFF2-40B4-BE49-F238E27FC236}">
                <a16:creationId xmlns:a16="http://schemas.microsoft.com/office/drawing/2014/main" id="{F635BFD0-478C-FCFE-9EEC-1D2C12AEC22D}"/>
              </a:ext>
            </a:extLst>
          </p:cNvPr>
          <p:cNvPicPr>
            <a:picLocks noChangeAspect="1"/>
          </p:cNvPicPr>
          <p:nvPr/>
        </p:nvPicPr>
        <p:blipFill>
          <a:blip r:embed="rId3"/>
          <a:stretch>
            <a:fillRect/>
          </a:stretch>
        </p:blipFill>
        <p:spPr>
          <a:xfrm>
            <a:off x="1367183" y="1508069"/>
            <a:ext cx="9325112" cy="290316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620357" y="4564407"/>
            <a:ext cx="8828981" cy="1214991"/>
          </a:xfrm>
          <a:prstGeom prst="rect">
            <a:avLst/>
          </a:prstGeom>
        </p:spPr>
        <p:txBody>
          <a:bodyPr lIns="91440" tIns="45720" rIns="91440" bIns="45720" anchor="t">
            <a:noAutofit/>
          </a:bodyPr>
          <a:lstStyle/>
          <a:p>
            <a:pPr>
              <a:lnSpc>
                <a:spcPct val="100000"/>
              </a:lnSpc>
              <a:spcBef>
                <a:spcPts val="1400"/>
              </a:spcBef>
            </a:pPr>
            <a:r>
              <a:rPr lang="en-US" sz="2000" dirty="0">
                <a:solidFill>
                  <a:schemeClr val="accent3">
                    <a:lumMod val="25000"/>
                  </a:schemeClr>
                </a:solidFill>
                <a:latin typeface="Calibri"/>
                <a:ea typeface="Calibri"/>
                <a:cs typeface="Calibri"/>
              </a:rPr>
              <a:t>We applied </a:t>
            </a:r>
            <a:r>
              <a:rPr lang="en-US" sz="2000" err="1">
                <a:solidFill>
                  <a:schemeClr val="accent3">
                    <a:lumMod val="25000"/>
                  </a:schemeClr>
                </a:solidFill>
                <a:latin typeface="Calibri"/>
                <a:ea typeface="Calibri"/>
                <a:cs typeface="Calibri"/>
              </a:rPr>
              <a:t>cur.execute</a:t>
            </a:r>
            <a:r>
              <a:rPr lang="en-US" sz="2000" dirty="0">
                <a:solidFill>
                  <a:schemeClr val="accent3">
                    <a:lumMod val="25000"/>
                  </a:schemeClr>
                </a:solidFill>
                <a:latin typeface="Calibri"/>
                <a:ea typeface="Calibri"/>
                <a:cs typeface="Calibri"/>
              </a:rPr>
              <a:t> method for this DQL statement to retrieve the names of the unique launch sites in this space mission.</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All Launch Site Names</a:t>
            </a:r>
          </a:p>
        </p:txBody>
      </p:sp>
      <p:pic>
        <p:nvPicPr>
          <p:cNvPr id="2" name="Imagen 5" descr="Interfaz de usuario gráfica, Texto, Aplicación, Correo electrónico&#10;&#10;Descripción generada automáticamente">
            <a:extLst>
              <a:ext uri="{FF2B5EF4-FFF2-40B4-BE49-F238E27FC236}">
                <a16:creationId xmlns:a16="http://schemas.microsoft.com/office/drawing/2014/main" id="{21419449-D80A-B82E-6ADC-6B49BFD5D2A8}"/>
              </a:ext>
            </a:extLst>
          </p:cNvPr>
          <p:cNvPicPr>
            <a:picLocks noChangeAspect="1"/>
          </p:cNvPicPr>
          <p:nvPr/>
        </p:nvPicPr>
        <p:blipFill>
          <a:blip r:embed="rId3"/>
          <a:stretch>
            <a:fillRect/>
          </a:stretch>
        </p:blipFill>
        <p:spPr>
          <a:xfrm>
            <a:off x="1621183" y="1675449"/>
            <a:ext cx="8828156" cy="2502147"/>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366358" y="5447886"/>
            <a:ext cx="9745589" cy="1159773"/>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The query above retrieved us 5 records where launch site begins with 'CCA'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Launch Site Names Begin with 'CCA'</a:t>
            </a:r>
          </a:p>
        </p:txBody>
      </p:sp>
      <p:pic>
        <p:nvPicPr>
          <p:cNvPr id="2" name="Imagen 5" descr="Tabla&#10;&#10;Descripción generada automáticamente">
            <a:extLst>
              <a:ext uri="{FF2B5EF4-FFF2-40B4-BE49-F238E27FC236}">
                <a16:creationId xmlns:a16="http://schemas.microsoft.com/office/drawing/2014/main" id="{656CB33D-3965-608A-5529-C94C2417A866}"/>
              </a:ext>
            </a:extLst>
          </p:cNvPr>
          <p:cNvPicPr>
            <a:picLocks noChangeAspect="1"/>
          </p:cNvPicPr>
          <p:nvPr/>
        </p:nvPicPr>
        <p:blipFill>
          <a:blip r:embed="rId3"/>
          <a:stretch>
            <a:fillRect/>
          </a:stretch>
        </p:blipFill>
        <p:spPr>
          <a:xfrm>
            <a:off x="1367184" y="1580192"/>
            <a:ext cx="9744763" cy="354300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56532" y="4553364"/>
            <a:ext cx="9745589" cy="1060382"/>
          </a:xfrm>
          <a:prstGeom prst="rect">
            <a:avLst/>
          </a:prstGeom>
        </p:spPr>
        <p:txBody>
          <a:bodyPr lIns="91440" tIns="45720" rIns="91440" bIns="45720" anchor="t">
            <a:normAutofit fontScale="92500" lnSpcReduction="20000"/>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Calibri"/>
                <a:ea typeface="Calibri"/>
                <a:cs typeface="Calibri"/>
              </a:rPr>
              <a:t>We used SELECT SUM from the table SPACEXTBL to retrieve total payload mass carried by boosters by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Total Payload Mass</a:t>
            </a:r>
          </a:p>
        </p:txBody>
      </p:sp>
      <p:pic>
        <p:nvPicPr>
          <p:cNvPr id="2" name="Imagen 5" descr="Interfaz de usuario gráfica, Texto, Aplicación&#10;&#10;Descripción generada automáticamente">
            <a:extLst>
              <a:ext uri="{FF2B5EF4-FFF2-40B4-BE49-F238E27FC236}">
                <a16:creationId xmlns:a16="http://schemas.microsoft.com/office/drawing/2014/main" id="{A71EB111-C234-74A0-07DA-61F9DBDA9B65}"/>
              </a:ext>
            </a:extLst>
          </p:cNvPr>
          <p:cNvPicPr>
            <a:picLocks noChangeAspect="1"/>
          </p:cNvPicPr>
          <p:nvPr/>
        </p:nvPicPr>
        <p:blipFill>
          <a:blip r:embed="rId3"/>
          <a:stretch>
            <a:fillRect/>
          </a:stretch>
        </p:blipFill>
        <p:spPr>
          <a:xfrm>
            <a:off x="1157357" y="1606220"/>
            <a:ext cx="9336155" cy="267373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22793" y="4917799"/>
            <a:ext cx="9745589" cy="1358556"/>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We used the SELECT AVG </a:t>
            </a:r>
            <a:r>
              <a:rPr lang="en-US" sz="2000" dirty="0" err="1">
                <a:solidFill>
                  <a:schemeClr val="accent3">
                    <a:lumMod val="25000"/>
                  </a:schemeClr>
                </a:solidFill>
                <a:latin typeface="Calibri"/>
                <a:ea typeface="Calibri"/>
                <a:cs typeface="Calibri"/>
              </a:rPr>
              <a:t>sql</a:t>
            </a:r>
            <a:r>
              <a:rPr lang="en-US" sz="2000" dirty="0">
                <a:solidFill>
                  <a:schemeClr val="accent3">
                    <a:lumMod val="25000"/>
                  </a:schemeClr>
                </a:solidFill>
                <a:latin typeface="Calibri"/>
                <a:ea typeface="Calibri"/>
                <a:cs typeface="Calibri"/>
              </a:rPr>
              <a:t> query to retrieve the payload mass of booster version F9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Average Payload Mass by F9 v1.1</a:t>
            </a:r>
          </a:p>
        </p:txBody>
      </p:sp>
      <p:pic>
        <p:nvPicPr>
          <p:cNvPr id="2" name="Imagen 5" descr="Interfaz de usuario gráfica, Texto, Aplicación&#10;&#10;Descripción generada automáticamente">
            <a:extLst>
              <a:ext uri="{FF2B5EF4-FFF2-40B4-BE49-F238E27FC236}">
                <a16:creationId xmlns:a16="http://schemas.microsoft.com/office/drawing/2014/main" id="{E9FA6F31-F775-882B-86C3-6B787DA0A904}"/>
              </a:ext>
            </a:extLst>
          </p:cNvPr>
          <p:cNvPicPr>
            <a:picLocks noChangeAspect="1"/>
          </p:cNvPicPr>
          <p:nvPr/>
        </p:nvPicPr>
        <p:blipFill>
          <a:blip r:embed="rId3"/>
          <a:stretch>
            <a:fillRect/>
          </a:stretch>
        </p:blipFill>
        <p:spPr>
          <a:xfrm>
            <a:off x="1223618" y="1538199"/>
            <a:ext cx="8872329" cy="276560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56532" y="4995103"/>
            <a:ext cx="9745589" cy="1424817"/>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We used SELECT MIN() function to get the first successful ground landing date.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First Successful Ground Landing Date</a:t>
            </a:r>
          </a:p>
        </p:txBody>
      </p:sp>
      <p:pic>
        <p:nvPicPr>
          <p:cNvPr id="6" name="Imagen 6" descr="Interfaz de usuario gráfica, Texto, Aplicación, Correo electrónico&#10;&#10;Descripción generada automáticamente">
            <a:extLst>
              <a:ext uri="{FF2B5EF4-FFF2-40B4-BE49-F238E27FC236}">
                <a16:creationId xmlns:a16="http://schemas.microsoft.com/office/drawing/2014/main" id="{F9E1F0D2-7702-4277-5714-3F88728F8C29}"/>
              </a:ext>
            </a:extLst>
          </p:cNvPr>
          <p:cNvPicPr>
            <a:picLocks noChangeAspect="1"/>
          </p:cNvPicPr>
          <p:nvPr/>
        </p:nvPicPr>
        <p:blipFill>
          <a:blip r:embed="rId3"/>
          <a:stretch>
            <a:fillRect/>
          </a:stretch>
        </p:blipFill>
        <p:spPr>
          <a:xfrm>
            <a:off x="1157357" y="1708610"/>
            <a:ext cx="9744764" cy="286652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58358" y="4707972"/>
            <a:ext cx="9745589" cy="1402731"/>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The query above is to get the successful drone </a:t>
            </a:r>
            <a:r>
              <a:rPr lang="en-US" sz="2000" err="1">
                <a:solidFill>
                  <a:schemeClr val="accent3">
                    <a:lumMod val="25000"/>
                  </a:schemeClr>
                </a:solidFill>
                <a:latin typeface="Calibri"/>
                <a:ea typeface="Calibri"/>
                <a:cs typeface="Calibri"/>
              </a:rPr>
              <a:t>shiop</a:t>
            </a:r>
            <a:r>
              <a:rPr lang="en-US" sz="2000" dirty="0">
                <a:solidFill>
                  <a:schemeClr val="accent3">
                    <a:lumMod val="25000"/>
                  </a:schemeClr>
                </a:solidFill>
                <a:latin typeface="Calibri"/>
                <a:ea typeface="Calibri"/>
                <a:cs typeface="Calibri"/>
              </a:rPr>
              <a:t> landing with the requested payload range.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Successful Drone Ship Landing with Payload between 4000 and 6000</a:t>
            </a:r>
          </a:p>
        </p:txBody>
      </p:sp>
      <p:pic>
        <p:nvPicPr>
          <p:cNvPr id="2" name="Imagen 2" descr="Interfaz de usuario gráfica, Texto, Aplicación, Correo electrónico&#10;&#10;Descripción generada automáticamente">
            <a:extLst>
              <a:ext uri="{FF2B5EF4-FFF2-40B4-BE49-F238E27FC236}">
                <a16:creationId xmlns:a16="http://schemas.microsoft.com/office/drawing/2014/main" id="{9C2F8725-7F6C-ADC7-1251-D5CF3E9873E9}"/>
              </a:ext>
            </a:extLst>
          </p:cNvPr>
          <p:cNvPicPr>
            <a:picLocks noChangeAspect="1"/>
          </p:cNvPicPr>
          <p:nvPr/>
        </p:nvPicPr>
        <p:blipFill>
          <a:blip r:embed="rId3"/>
          <a:stretch>
            <a:fillRect/>
          </a:stretch>
        </p:blipFill>
        <p:spPr>
          <a:xfrm>
            <a:off x="859183" y="1526021"/>
            <a:ext cx="9744764" cy="270161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3">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656823" y="962166"/>
            <a:ext cx="3103808" cy="44218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dirty="0">
                <a:solidFill>
                  <a:schemeClr val="tx1"/>
                </a:solidFill>
                <a:latin typeface="+mj-lt"/>
                <a:ea typeface="+mj-ea"/>
                <a:cs typeface="+mj-cs"/>
              </a:rPr>
              <a:t>Executive Summary</a:t>
            </a: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4088929" y="962167"/>
            <a:ext cx="6858113" cy="474317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1700" b="1" dirty="0">
                <a:solidFill>
                  <a:schemeClr val="tx1"/>
                </a:solidFill>
                <a:latin typeface="+mn-lt"/>
              </a:rPr>
              <a:t>Methodologies</a:t>
            </a:r>
            <a:endParaRPr lang="en-US" sz="1700" b="1">
              <a:solidFill>
                <a:schemeClr val="tx1"/>
              </a:solidFill>
              <a:latin typeface="+mn-lt"/>
              <a:ea typeface="Calibri"/>
              <a:cs typeface="Calibri"/>
            </a:endParaRPr>
          </a:p>
          <a:p>
            <a:pPr marL="0">
              <a:spcBef>
                <a:spcPts val="1400"/>
              </a:spcBef>
              <a:buFont typeface="Arial" panose="020B0604020202020204" pitchFamily="34" charset="0"/>
              <a:buChar char="•"/>
            </a:pPr>
            <a:r>
              <a:rPr lang="en-US" sz="1700" dirty="0">
                <a:solidFill>
                  <a:schemeClr val="tx1"/>
                </a:solidFill>
                <a:latin typeface="+mn-lt"/>
              </a:rPr>
              <a:t>    Data collection through Application Program Interface (API) and </a:t>
            </a:r>
            <a:endParaRPr lang="en-US" sz="1700" dirty="0">
              <a:solidFill>
                <a:schemeClr val="tx1"/>
              </a:solidFill>
              <a:latin typeface="+mn-lt"/>
              <a:ea typeface="Calibri"/>
              <a:cs typeface="Calibri"/>
            </a:endParaRPr>
          </a:p>
          <a:p>
            <a:pPr marL="0" indent="0">
              <a:spcBef>
                <a:spcPts val="1400"/>
              </a:spcBef>
              <a:buNone/>
            </a:pPr>
            <a:r>
              <a:rPr lang="en-US" sz="1700" dirty="0">
                <a:solidFill>
                  <a:schemeClr val="tx1"/>
                </a:solidFill>
                <a:latin typeface="+mn-lt"/>
              </a:rPr>
              <a:t>           web scrapping.</a:t>
            </a:r>
            <a:endParaRPr lang="en-US" sz="1700" dirty="0">
              <a:solidFill>
                <a:schemeClr val="tx1"/>
              </a:solidFill>
              <a:latin typeface="+mn-lt"/>
              <a:ea typeface="Calibri"/>
              <a:cs typeface="Calibri"/>
            </a:endParaRPr>
          </a:p>
          <a:p>
            <a:pPr marL="0">
              <a:spcBef>
                <a:spcPts val="1400"/>
              </a:spcBef>
              <a:buFont typeface="Arial" panose="020B0604020202020204" pitchFamily="34" charset="0"/>
              <a:buChar char="•"/>
            </a:pPr>
            <a:r>
              <a:rPr lang="en-US" sz="1700" dirty="0">
                <a:solidFill>
                  <a:schemeClr val="tx1"/>
                </a:solidFill>
                <a:latin typeface="+mn-lt"/>
              </a:rPr>
              <a:t>    Data wrangling</a:t>
            </a:r>
            <a:endParaRPr lang="en-US" sz="1700" dirty="0">
              <a:solidFill>
                <a:schemeClr val="tx1"/>
              </a:solidFill>
              <a:latin typeface="+mn-lt"/>
              <a:ea typeface="Calibri"/>
              <a:cs typeface="Calibri"/>
            </a:endParaRPr>
          </a:p>
          <a:p>
            <a:pPr marL="0">
              <a:spcBef>
                <a:spcPts val="1400"/>
              </a:spcBef>
              <a:buFont typeface="Arial" panose="020B0604020202020204" pitchFamily="34" charset="0"/>
              <a:buChar char="•"/>
            </a:pPr>
            <a:r>
              <a:rPr lang="en-US" sz="1700" dirty="0">
                <a:solidFill>
                  <a:schemeClr val="tx1"/>
                </a:solidFill>
                <a:latin typeface="+mn-lt"/>
              </a:rPr>
              <a:t>    Exploratory Data Analysis with SQL and data visualization.</a:t>
            </a:r>
            <a:endParaRPr lang="en-US" sz="1700" dirty="0">
              <a:solidFill>
                <a:schemeClr val="tx1"/>
              </a:solidFill>
              <a:latin typeface="+mn-lt"/>
              <a:ea typeface="Calibri"/>
              <a:cs typeface="Calibri"/>
            </a:endParaRPr>
          </a:p>
          <a:p>
            <a:pPr marL="0">
              <a:spcBef>
                <a:spcPts val="1400"/>
              </a:spcBef>
              <a:buFont typeface="Arial" panose="020B0604020202020204" pitchFamily="34" charset="0"/>
              <a:buChar char="•"/>
            </a:pPr>
            <a:r>
              <a:rPr lang="en-US" sz="1700" dirty="0">
                <a:solidFill>
                  <a:schemeClr val="tx1"/>
                </a:solidFill>
                <a:latin typeface="+mn-lt"/>
              </a:rPr>
              <a:t>    Interactive visual analytics with Folium.</a:t>
            </a:r>
            <a:endParaRPr lang="en-US" sz="1700" dirty="0">
              <a:solidFill>
                <a:schemeClr val="tx1"/>
              </a:solidFill>
              <a:latin typeface="+mn-lt"/>
              <a:ea typeface="Calibri"/>
              <a:cs typeface="Calibri"/>
            </a:endParaRPr>
          </a:p>
          <a:p>
            <a:pPr marL="0">
              <a:spcBef>
                <a:spcPts val="1400"/>
              </a:spcBef>
              <a:buFont typeface="Arial" panose="020B0604020202020204" pitchFamily="34" charset="0"/>
              <a:buChar char="•"/>
            </a:pPr>
            <a:r>
              <a:rPr lang="en-US" sz="1700" dirty="0">
                <a:solidFill>
                  <a:schemeClr val="tx1"/>
                </a:solidFill>
                <a:latin typeface="+mn-lt"/>
              </a:rPr>
              <a:t>    Machine learning prediction.</a:t>
            </a:r>
            <a:endParaRPr lang="en-US" sz="1700" dirty="0">
              <a:solidFill>
                <a:schemeClr val="tx1"/>
              </a:solidFill>
              <a:latin typeface="+mn-lt"/>
              <a:ea typeface="Calibri"/>
              <a:cs typeface="Calibri"/>
            </a:endParaRPr>
          </a:p>
          <a:p>
            <a:pPr>
              <a:spcBef>
                <a:spcPts val="1400"/>
              </a:spcBef>
              <a:buFont typeface="Arial" panose="020B0604020202020204" pitchFamily="34" charset="0"/>
              <a:buChar char="•"/>
            </a:pPr>
            <a:r>
              <a:rPr lang="en-US" sz="1700" b="1" dirty="0">
                <a:solidFill>
                  <a:schemeClr val="tx1"/>
                </a:solidFill>
                <a:latin typeface="+mn-lt"/>
              </a:rPr>
              <a:t>Results</a:t>
            </a:r>
            <a:endParaRPr lang="en-US" sz="1700" b="1" dirty="0">
              <a:solidFill>
                <a:schemeClr val="tx1"/>
              </a:solidFill>
              <a:latin typeface="+mn-lt"/>
              <a:ea typeface="Calibri"/>
              <a:cs typeface="Calibri"/>
            </a:endParaRPr>
          </a:p>
          <a:p>
            <a:pPr marL="0">
              <a:spcBef>
                <a:spcPts val="1400"/>
              </a:spcBef>
              <a:buFont typeface="Arial" panose="020B0604020202020204" pitchFamily="34" charset="0"/>
              <a:buChar char="•"/>
            </a:pPr>
            <a:r>
              <a:rPr lang="en-US" sz="1700" dirty="0">
                <a:solidFill>
                  <a:schemeClr val="tx1"/>
                </a:solidFill>
                <a:latin typeface="+mn-lt"/>
              </a:rPr>
              <a:t>     Exploratory Data Analysis results.</a:t>
            </a:r>
            <a:endParaRPr lang="en-US" sz="1700" dirty="0">
              <a:solidFill>
                <a:schemeClr val="tx1"/>
              </a:solidFill>
              <a:latin typeface="+mn-lt"/>
              <a:ea typeface="Calibri"/>
              <a:cs typeface="Calibri"/>
            </a:endParaRPr>
          </a:p>
          <a:p>
            <a:pPr marL="0">
              <a:spcBef>
                <a:spcPts val="1400"/>
              </a:spcBef>
              <a:buFont typeface="Arial" panose="020B0604020202020204" pitchFamily="34" charset="0"/>
              <a:buChar char="•"/>
            </a:pPr>
            <a:r>
              <a:rPr lang="en-US" sz="1700" dirty="0">
                <a:solidFill>
                  <a:schemeClr val="tx1"/>
                </a:solidFill>
                <a:latin typeface="+mn-lt"/>
              </a:rPr>
              <a:t>     Interactive analytics.</a:t>
            </a:r>
            <a:endParaRPr lang="en-US" sz="1700" dirty="0">
              <a:solidFill>
                <a:schemeClr val="tx1"/>
              </a:solidFill>
              <a:latin typeface="+mn-lt"/>
              <a:ea typeface="Calibri"/>
              <a:cs typeface="Calibri"/>
            </a:endParaRPr>
          </a:p>
          <a:p>
            <a:pPr marL="0">
              <a:spcBef>
                <a:spcPts val="1400"/>
              </a:spcBef>
              <a:buFont typeface="Arial" panose="020B0604020202020204" pitchFamily="34" charset="0"/>
              <a:buChar char="•"/>
            </a:pPr>
            <a:r>
              <a:rPr lang="en-US" sz="1700" dirty="0">
                <a:solidFill>
                  <a:schemeClr val="tx1"/>
                </a:solidFill>
                <a:latin typeface="+mn-lt"/>
              </a:rPr>
              <a:t>     Predictive analysis results.</a:t>
            </a:r>
            <a:endParaRPr lang="en-US" sz="1700" dirty="0">
              <a:solidFill>
                <a:schemeClr val="tx1"/>
              </a:solidFill>
              <a:latin typeface="+mn-lt"/>
              <a:ea typeface="Calibri"/>
              <a:cs typeface="Calibri"/>
            </a:endParaRPr>
          </a:p>
        </p:txBody>
      </p:sp>
      <p:sp>
        <p:nvSpPr>
          <p:cNvPr id="22" name="Rectangle 25">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100000">
                <a:schemeClr val="accent1">
                  <a:lumMod val="50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7">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76000"/>
                </a:srgbClr>
              </a:gs>
              <a:gs pos="100000">
                <a:schemeClr val="accent1"/>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3</a:t>
            </a:fld>
            <a:endParaRPr lang="en-US" sz="1100">
              <a:solidFill>
                <a:srgbClr val="FFFFFF"/>
              </a:solidFill>
              <a:latin typeface="+mn-lt"/>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11749" y="4950929"/>
            <a:ext cx="9745589" cy="916817"/>
          </a:xfrm>
          <a:prstGeom prst="rect">
            <a:avLst/>
          </a:prstGeom>
        </p:spPr>
        <p:txBody>
          <a:bodyPr lIns="91440" tIns="45720" rIns="91440" bIns="45720" anchor="t">
            <a:normAutofit/>
          </a:bodyPr>
          <a:lstStyle/>
          <a:p>
            <a:pPr>
              <a:lnSpc>
                <a:spcPct val="100000"/>
              </a:lnSpc>
              <a:spcBef>
                <a:spcPts val="1400"/>
              </a:spcBef>
            </a:pPr>
            <a:r>
              <a:rPr lang="en-US" sz="2000" err="1">
                <a:solidFill>
                  <a:schemeClr val="accent3">
                    <a:lumMod val="25000"/>
                  </a:schemeClr>
                </a:solidFill>
                <a:latin typeface="Calibri"/>
                <a:ea typeface="Calibri"/>
                <a:cs typeface="Calibri"/>
              </a:rPr>
              <a:t>Cur.execute</a:t>
            </a:r>
            <a:r>
              <a:rPr lang="en-US" sz="2000" dirty="0">
                <a:solidFill>
                  <a:schemeClr val="accent3">
                    <a:lumMod val="25000"/>
                  </a:schemeClr>
                </a:solidFill>
                <a:latin typeface="Calibri"/>
                <a:ea typeface="Calibri"/>
                <a:cs typeface="Calibri"/>
              </a:rPr>
              <a:t> method was used here to retrieve the total number of </a:t>
            </a:r>
            <a:r>
              <a:rPr lang="en-US" sz="2000" err="1">
                <a:solidFill>
                  <a:schemeClr val="accent3">
                    <a:lumMod val="25000"/>
                  </a:schemeClr>
                </a:solidFill>
                <a:latin typeface="Calibri"/>
                <a:ea typeface="Calibri"/>
                <a:cs typeface="Calibri"/>
              </a:rPr>
              <a:t>seuccessful</a:t>
            </a:r>
            <a:r>
              <a:rPr lang="en-US" sz="2000" dirty="0">
                <a:solidFill>
                  <a:schemeClr val="accent3">
                    <a:lumMod val="25000"/>
                  </a:schemeClr>
                </a:solidFill>
                <a:latin typeface="Calibri"/>
                <a:ea typeface="Calibri"/>
                <a:cs typeface="Calibri"/>
              </a:rPr>
              <a:t> and </a:t>
            </a:r>
            <a:r>
              <a:rPr lang="en-US" sz="2000" err="1">
                <a:solidFill>
                  <a:schemeClr val="accent3">
                    <a:lumMod val="25000"/>
                  </a:schemeClr>
                </a:solidFill>
                <a:latin typeface="Calibri"/>
                <a:ea typeface="Calibri"/>
                <a:cs typeface="Calibri"/>
              </a:rPr>
              <a:t>dailure</a:t>
            </a:r>
            <a:r>
              <a:rPr lang="en-US" sz="2000" dirty="0">
                <a:solidFill>
                  <a:schemeClr val="accent3">
                    <a:lumMod val="25000"/>
                  </a:schemeClr>
                </a:solidFill>
                <a:latin typeface="Calibri"/>
                <a:ea typeface="Calibri"/>
                <a:cs typeface="Calibri"/>
              </a:rPr>
              <a:t> missions.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Total Number of Successful and Failure Mission Outcomes</a:t>
            </a:r>
          </a:p>
        </p:txBody>
      </p:sp>
      <p:pic>
        <p:nvPicPr>
          <p:cNvPr id="2" name="Imagen 5" descr="Interfaz de usuario gráfica, Texto, Aplicación, Correo electrónico&#10;&#10;Descripción generada automáticamente">
            <a:extLst>
              <a:ext uri="{FF2B5EF4-FFF2-40B4-BE49-F238E27FC236}">
                <a16:creationId xmlns:a16="http://schemas.microsoft.com/office/drawing/2014/main" id="{A80C840B-4E2A-5AB3-C5E6-2606BA3E62CA}"/>
              </a:ext>
            </a:extLst>
          </p:cNvPr>
          <p:cNvPicPr>
            <a:picLocks noChangeAspect="1"/>
          </p:cNvPicPr>
          <p:nvPr/>
        </p:nvPicPr>
        <p:blipFill>
          <a:blip r:embed="rId3"/>
          <a:stretch>
            <a:fillRect/>
          </a:stretch>
        </p:blipFill>
        <p:spPr>
          <a:xfrm>
            <a:off x="1212574" y="1498097"/>
            <a:ext cx="9214677" cy="303354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414755"/>
            <a:ext cx="9745589" cy="740122"/>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Maximum payload mass boosters were retrieved in the query shown above.</a:t>
            </a:r>
            <a:endParaRPr lang="en-US" sz="2000">
              <a:solidFill>
                <a:schemeClr val="accent3">
                  <a:lumMod val="25000"/>
                </a:schemeClr>
              </a:solidFill>
              <a:latin typeface="Calibri"/>
              <a:ea typeface="Calibri"/>
              <a:cs typeface="Calibr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Calibri"/>
              </a:rPr>
              <a:t>Boosters Carried Maximum Payload</a:t>
            </a:r>
          </a:p>
        </p:txBody>
      </p:sp>
      <p:pic>
        <p:nvPicPr>
          <p:cNvPr id="2" name="Imagen 5" descr="Interfaz de usuario gráfica, Texto, Aplicación, Correo electrónico&#10;&#10;Descripción generada automáticamente">
            <a:extLst>
              <a:ext uri="{FF2B5EF4-FFF2-40B4-BE49-F238E27FC236}">
                <a16:creationId xmlns:a16="http://schemas.microsoft.com/office/drawing/2014/main" id="{AD3F253E-37CF-45D1-C76F-C0EC262400C7}"/>
              </a:ext>
            </a:extLst>
          </p:cNvPr>
          <p:cNvPicPr>
            <a:picLocks noChangeAspect="1"/>
          </p:cNvPicPr>
          <p:nvPr/>
        </p:nvPicPr>
        <p:blipFill>
          <a:blip r:embed="rId3"/>
          <a:stretch>
            <a:fillRect/>
          </a:stretch>
        </p:blipFill>
        <p:spPr>
          <a:xfrm>
            <a:off x="1046923" y="1406126"/>
            <a:ext cx="9468676" cy="372548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35662" y="5182842"/>
            <a:ext cx="9745589" cy="1568382"/>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Since </a:t>
            </a:r>
            <a:r>
              <a:rPr lang="en-US" sz="2000" err="1">
                <a:solidFill>
                  <a:schemeClr val="accent3">
                    <a:lumMod val="25000"/>
                  </a:schemeClr>
                </a:solidFill>
                <a:latin typeface="Calibri"/>
                <a:ea typeface="Calibri"/>
                <a:cs typeface="Calibri"/>
              </a:rPr>
              <a:t>sqlite</a:t>
            </a:r>
            <a:r>
              <a:rPr lang="en-US" sz="2000" dirty="0">
                <a:solidFill>
                  <a:schemeClr val="accent3">
                    <a:lumMod val="25000"/>
                  </a:schemeClr>
                </a:solidFill>
                <a:latin typeface="Calibri"/>
                <a:ea typeface="Calibri"/>
                <a:cs typeface="Calibri"/>
              </a:rPr>
              <a:t> doesn't support </a:t>
            </a:r>
            <a:r>
              <a:rPr lang="en-US" sz="2000" err="1">
                <a:solidFill>
                  <a:schemeClr val="accent3">
                    <a:lumMod val="25000"/>
                  </a:schemeClr>
                </a:solidFill>
                <a:latin typeface="Calibri"/>
                <a:ea typeface="Calibri"/>
                <a:cs typeface="Calibri"/>
              </a:rPr>
              <a:t>monthnames</a:t>
            </a:r>
            <a:r>
              <a:rPr lang="en-US" sz="2000" dirty="0">
                <a:solidFill>
                  <a:schemeClr val="accent3">
                    <a:lumMod val="25000"/>
                  </a:schemeClr>
                </a:solidFill>
                <a:latin typeface="Calibri"/>
                <a:ea typeface="Calibri"/>
                <a:cs typeface="Calibri"/>
              </a:rPr>
              <a:t>, we needed to use </a:t>
            </a:r>
            <a:r>
              <a:rPr lang="en-US" sz="2000" err="1">
                <a:solidFill>
                  <a:schemeClr val="accent3">
                    <a:lumMod val="25000"/>
                  </a:schemeClr>
                </a:solidFill>
                <a:latin typeface="Calibri"/>
                <a:ea typeface="Calibri"/>
                <a:cs typeface="Calibri"/>
              </a:rPr>
              <a:t>substr</a:t>
            </a:r>
            <a:r>
              <a:rPr lang="en-US" sz="2000" dirty="0">
                <a:solidFill>
                  <a:schemeClr val="accent3">
                    <a:lumMod val="25000"/>
                  </a:schemeClr>
                </a:solidFill>
                <a:latin typeface="Calibri"/>
                <a:ea typeface="Calibri"/>
                <a:cs typeface="Calibri"/>
              </a:rPr>
              <a:t>(Date,4,2) as month to get the months and </a:t>
            </a:r>
            <a:r>
              <a:rPr lang="en-US" sz="2000" err="1">
                <a:solidFill>
                  <a:schemeClr val="accent3">
                    <a:lumMod val="25000"/>
                  </a:schemeClr>
                </a:solidFill>
                <a:latin typeface="Calibri"/>
                <a:ea typeface="Calibri"/>
                <a:cs typeface="Calibri"/>
              </a:rPr>
              <a:t>substr</a:t>
            </a:r>
            <a:r>
              <a:rPr lang="en-US" sz="2000" dirty="0">
                <a:solidFill>
                  <a:schemeClr val="accent3">
                    <a:lumMod val="25000"/>
                  </a:schemeClr>
                </a:solidFill>
                <a:latin typeface="Calibri"/>
                <a:ea typeface="Calibri"/>
                <a:cs typeface="Calibri"/>
              </a:rPr>
              <a:t>(Date,7,4) = '2015' to get for year. </a:t>
            </a:r>
            <a:r>
              <a:rPr lang="en-US" sz="2000" err="1">
                <a:solidFill>
                  <a:schemeClr val="accent3">
                    <a:lumMod val="25000"/>
                  </a:schemeClr>
                </a:solidFill>
                <a:latin typeface="Calibri"/>
                <a:ea typeface="Calibri"/>
                <a:cs typeface="Calibri"/>
              </a:rPr>
              <a:t>Cur.execute</a:t>
            </a:r>
            <a:r>
              <a:rPr lang="en-US" sz="2000" dirty="0">
                <a:solidFill>
                  <a:schemeClr val="accent3">
                    <a:lumMod val="25000"/>
                  </a:schemeClr>
                </a:solidFill>
                <a:latin typeface="Calibri"/>
                <a:ea typeface="Calibri"/>
                <a:cs typeface="Calibri"/>
              </a:rPr>
              <a:t> method was used.</a:t>
            </a: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2015 Launch Records</a:t>
            </a:r>
          </a:p>
        </p:txBody>
      </p:sp>
      <p:pic>
        <p:nvPicPr>
          <p:cNvPr id="2" name="Imagen 5" descr="Texto&#10;&#10;Descripción generada automáticamente">
            <a:extLst>
              <a:ext uri="{FF2B5EF4-FFF2-40B4-BE49-F238E27FC236}">
                <a16:creationId xmlns:a16="http://schemas.microsoft.com/office/drawing/2014/main" id="{D8BECBCB-70F7-D4DC-3524-EBAC94732D62}"/>
              </a:ext>
            </a:extLst>
          </p:cNvPr>
          <p:cNvPicPr>
            <a:picLocks noChangeAspect="1"/>
          </p:cNvPicPr>
          <p:nvPr/>
        </p:nvPicPr>
        <p:blipFill>
          <a:blip r:embed="rId3"/>
          <a:stretch>
            <a:fillRect/>
          </a:stretch>
        </p:blipFill>
        <p:spPr>
          <a:xfrm>
            <a:off x="936488" y="1461383"/>
            <a:ext cx="9159459" cy="3637061"/>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46706" y="4719016"/>
            <a:ext cx="9745589" cy="1601512"/>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Calibri"/>
                <a:ea typeface="Calibri"/>
                <a:cs typeface="Calibri"/>
              </a:rPr>
              <a:t>The query above is to retrieve a rank for successful landings between the given range of time. </a:t>
            </a:r>
            <a:endParaRPr lang="en-US" sz="2200" dirty="0">
              <a:solidFill>
                <a:schemeClr val="accent3">
                  <a:lumMod val="25000"/>
                </a:schemeClr>
              </a:solidFill>
              <a:latin typeface="Calibri"/>
              <a:ea typeface="Calibri"/>
              <a:cs typeface="Calibr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Rank Landing Outcomes Between 2010-06-04 and 2017-03-20</a:t>
            </a:r>
          </a:p>
        </p:txBody>
      </p:sp>
      <p:pic>
        <p:nvPicPr>
          <p:cNvPr id="2" name="Imagen 5" descr="Interfaz de usuario gráfica, Texto, Aplicación, Correo electrónico&#10;&#10;Descripción generada automáticamente">
            <a:extLst>
              <a:ext uri="{FF2B5EF4-FFF2-40B4-BE49-F238E27FC236}">
                <a16:creationId xmlns:a16="http://schemas.microsoft.com/office/drawing/2014/main" id="{703C7A7F-45E5-290E-DB1B-02BF485B6A73}"/>
              </a:ext>
            </a:extLst>
          </p:cNvPr>
          <p:cNvPicPr>
            <a:picLocks noChangeAspect="1"/>
          </p:cNvPicPr>
          <p:nvPr/>
        </p:nvPicPr>
        <p:blipFill>
          <a:blip r:embed="rId3"/>
          <a:stretch>
            <a:fillRect/>
          </a:stretch>
        </p:blipFill>
        <p:spPr>
          <a:xfrm>
            <a:off x="991705" y="1405859"/>
            <a:ext cx="9479720" cy="306341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1149716" y="499397"/>
            <a:ext cx="5929422" cy="164018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Locations of all launch sites. </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39282" y="2755125"/>
            <a:ext cx="5929422" cy="3519780"/>
          </a:xfrm>
          <a:prstGeom prst="rect">
            <a:avLst/>
          </a:prstGeom>
        </p:spPr>
        <p:txBody>
          <a:bodyPr vert="horz" lIns="91440" tIns="45720" rIns="91440" bIns="45720" rtlCol="0">
            <a:normAutofit/>
          </a:bodyPr>
          <a:lstStyle/>
          <a:p>
            <a:pPr marL="0">
              <a:spcBef>
                <a:spcPts val="1400"/>
              </a:spcBef>
            </a:pPr>
            <a:r>
              <a:rPr lang="en-US" sz="2000"/>
              <a:t>United State's geographical map is shown here with the locations of the launch sites and we can see all of them are located on both coasts, east and west, of the country. Specifically in Florida and California.</a:t>
            </a:r>
          </a:p>
          <a:p>
            <a:endParaRPr lang="en-US" sz="2000"/>
          </a:p>
        </p:txBody>
      </p:sp>
      <p:pic>
        <p:nvPicPr>
          <p:cNvPr id="4" name="Imagen 5" descr="Mapa&#10;&#10;Descripción generada automáticamente">
            <a:extLst>
              <a:ext uri="{FF2B5EF4-FFF2-40B4-BE49-F238E27FC236}">
                <a16:creationId xmlns:a16="http://schemas.microsoft.com/office/drawing/2014/main" id="{97C3FD77-9509-DDDD-1A47-B011D0615718}"/>
              </a:ext>
            </a:extLst>
          </p:cNvPr>
          <p:cNvPicPr>
            <a:picLocks noChangeAspect="1"/>
          </p:cNvPicPr>
          <p:nvPr/>
        </p:nvPicPr>
        <p:blipFill>
          <a:blip r:embed="rId2"/>
          <a:stretch>
            <a:fillRect/>
          </a:stretch>
        </p:blipFill>
        <p:spPr>
          <a:xfrm>
            <a:off x="7182289" y="1567636"/>
            <a:ext cx="4328393" cy="2720631"/>
          </a:xfrm>
          <a:prstGeom prst="rect">
            <a:avLst/>
          </a:prstGeom>
        </p:spPr>
      </p:pic>
      <p:sp>
        <p:nvSpPr>
          <p:cNvPr id="12" name="Rectangle 11">
            <a:extLst>
              <a:ext uri="{FF2B5EF4-FFF2-40B4-BE49-F238E27FC236}">
                <a16:creationId xmlns:a16="http://schemas.microsoft.com/office/drawing/2014/main" id="{61707E60-CEC9-4661-AA82-69242EB4BD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rgbClr val="000000"/>
              </a:gs>
              <a:gs pos="100000">
                <a:schemeClr val="accent1">
                  <a:lumMod val="7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F035CD8-AE30-4146-96F2-036B0CE5E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rgbClr val="000000">
                  <a:alpha val="46000"/>
                </a:srgbClr>
              </a:gs>
              <a:gs pos="99000">
                <a:schemeClr val="accent1"/>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35</a:t>
            </a:fld>
            <a:endParaRPr lang="en-US" sz="1100">
              <a:solidFill>
                <a:srgbClr val="FFFFFF"/>
              </a:solidFill>
              <a:latin typeface="+mn-lt"/>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3561242"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Launch sites with color labeled markers.</a:t>
            </a:r>
          </a:p>
        </p:txBody>
      </p:sp>
      <p:pic>
        <p:nvPicPr>
          <p:cNvPr id="2" name="Imagen 3" descr="Diagrama&#10;&#10;Descripción generada automáticamente">
            <a:extLst>
              <a:ext uri="{FF2B5EF4-FFF2-40B4-BE49-F238E27FC236}">
                <a16:creationId xmlns:a16="http://schemas.microsoft.com/office/drawing/2014/main" id="{7CA7B3E7-C072-2AC0-D160-BADD587123D9}"/>
              </a:ext>
            </a:extLst>
          </p:cNvPr>
          <p:cNvPicPr>
            <a:picLocks noChangeAspect="1"/>
          </p:cNvPicPr>
          <p:nvPr/>
        </p:nvPicPr>
        <p:blipFill>
          <a:blip r:embed="rId2"/>
          <a:stretch>
            <a:fillRect/>
          </a:stretch>
        </p:blipFill>
        <p:spPr>
          <a:xfrm>
            <a:off x="4536661" y="1595448"/>
            <a:ext cx="6542155" cy="4517452"/>
          </a:xfrm>
          <a:prstGeom prst="rect">
            <a:avLst/>
          </a:prstGeom>
        </p:spPr>
      </p:pic>
      <p:sp>
        <p:nvSpPr>
          <p:cNvPr id="4" name="CuadroTexto 3">
            <a:extLst>
              <a:ext uri="{FF2B5EF4-FFF2-40B4-BE49-F238E27FC236}">
                <a16:creationId xmlns:a16="http://schemas.microsoft.com/office/drawing/2014/main" id="{4BB826E7-CCD4-4310-337A-513B3E0A25AB}"/>
              </a:ext>
            </a:extLst>
          </p:cNvPr>
          <p:cNvSpPr txBox="1"/>
          <p:nvPr/>
        </p:nvSpPr>
        <p:spPr>
          <a:xfrm>
            <a:off x="1076738" y="2890631"/>
            <a:ext cx="3238499"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2000" dirty="0">
                <a:latin typeface="Calibri"/>
                <a:ea typeface="Calibri"/>
                <a:cs typeface="Calibri"/>
              </a:rPr>
              <a:t>Here </a:t>
            </a:r>
            <a:r>
              <a:rPr lang="es-ES" sz="2000" err="1">
                <a:latin typeface="Calibri"/>
                <a:ea typeface="Calibri"/>
                <a:cs typeface="Calibri"/>
              </a:rPr>
              <a:t>is</a:t>
            </a:r>
            <a:r>
              <a:rPr lang="es-ES" sz="2000" dirty="0">
                <a:latin typeface="Calibri"/>
                <a:ea typeface="Calibri"/>
                <a:cs typeface="Calibri"/>
              </a:rPr>
              <a:t> </a:t>
            </a:r>
            <a:r>
              <a:rPr lang="es-ES" sz="2000" err="1">
                <a:latin typeface="Calibri"/>
                <a:ea typeface="Calibri"/>
                <a:cs typeface="Calibri"/>
              </a:rPr>
              <a:t>an</a:t>
            </a:r>
            <a:r>
              <a:rPr lang="es-ES" sz="2000" dirty="0">
                <a:latin typeface="Calibri"/>
                <a:ea typeface="Calibri"/>
                <a:cs typeface="Calibri"/>
              </a:rPr>
              <a:t> </a:t>
            </a:r>
            <a:r>
              <a:rPr lang="es-ES" sz="2000" err="1">
                <a:latin typeface="Calibri"/>
                <a:ea typeface="Calibri"/>
                <a:cs typeface="Calibri"/>
              </a:rPr>
              <a:t>example</a:t>
            </a:r>
            <a:r>
              <a:rPr lang="es-ES" sz="2000" dirty="0">
                <a:latin typeface="Calibri"/>
                <a:ea typeface="Calibri"/>
                <a:cs typeface="Calibri"/>
              </a:rPr>
              <a:t> </a:t>
            </a:r>
            <a:r>
              <a:rPr lang="es-ES" sz="2000" err="1">
                <a:latin typeface="Calibri"/>
                <a:ea typeface="Calibri"/>
                <a:cs typeface="Calibri"/>
              </a:rPr>
              <a:t>showing</a:t>
            </a:r>
            <a:r>
              <a:rPr lang="es-ES" sz="2000" dirty="0">
                <a:latin typeface="Calibri"/>
                <a:ea typeface="Calibri"/>
                <a:cs typeface="Calibri"/>
              </a:rPr>
              <a:t> </a:t>
            </a:r>
            <a:r>
              <a:rPr lang="es-ES" sz="2000" err="1">
                <a:latin typeface="Calibri"/>
                <a:ea typeface="Calibri"/>
                <a:cs typeface="Calibri"/>
              </a:rPr>
              <a:t>us</a:t>
            </a:r>
            <a:r>
              <a:rPr lang="es-ES" sz="2000" dirty="0">
                <a:latin typeface="Calibri"/>
                <a:ea typeface="Calibri"/>
                <a:cs typeface="Calibri"/>
              </a:rPr>
              <a:t> </a:t>
            </a:r>
            <a:r>
              <a:rPr lang="es-ES" sz="2000" err="1">
                <a:latin typeface="Calibri"/>
                <a:ea typeface="Calibri"/>
                <a:cs typeface="Calibri"/>
              </a:rPr>
              <a:t>markers</a:t>
            </a:r>
            <a:r>
              <a:rPr lang="es-ES" sz="2000" dirty="0">
                <a:latin typeface="Calibri"/>
                <a:ea typeface="Calibri"/>
                <a:cs typeface="Calibri"/>
              </a:rPr>
              <a:t> </a:t>
            </a:r>
            <a:r>
              <a:rPr lang="es-ES" sz="2000" err="1">
                <a:latin typeface="Calibri"/>
                <a:ea typeface="Calibri"/>
                <a:cs typeface="Calibri"/>
              </a:rPr>
              <a:t>of</a:t>
            </a:r>
            <a:r>
              <a:rPr lang="es-ES" sz="2000" dirty="0">
                <a:latin typeface="Calibri"/>
                <a:ea typeface="Calibri"/>
                <a:cs typeface="Calibri"/>
              </a:rPr>
              <a:t> </a:t>
            </a:r>
            <a:r>
              <a:rPr lang="es-ES" sz="2000" err="1">
                <a:latin typeface="Calibri"/>
                <a:ea typeface="Calibri"/>
                <a:cs typeface="Calibri"/>
              </a:rPr>
              <a:t>launch</a:t>
            </a:r>
            <a:r>
              <a:rPr lang="es-ES" sz="2000" dirty="0">
                <a:latin typeface="Calibri"/>
                <a:ea typeface="Calibri"/>
                <a:cs typeface="Calibri"/>
              </a:rPr>
              <a:t> sites </a:t>
            </a:r>
            <a:r>
              <a:rPr lang="es-ES" sz="2000" err="1">
                <a:latin typeface="Calibri"/>
                <a:ea typeface="Calibri"/>
                <a:cs typeface="Calibri"/>
              </a:rPr>
              <a:t>locations</a:t>
            </a:r>
            <a:r>
              <a:rPr lang="es-ES" sz="2000" dirty="0">
                <a:latin typeface="Calibri"/>
                <a:ea typeface="Calibri"/>
                <a:cs typeface="Calibri"/>
              </a:rPr>
              <a:t> and </a:t>
            </a:r>
            <a:r>
              <a:rPr lang="es-ES" sz="2000" err="1">
                <a:latin typeface="Calibri"/>
                <a:ea typeface="Calibri"/>
                <a:cs typeface="Calibri"/>
              </a:rPr>
              <a:t>their</a:t>
            </a:r>
            <a:r>
              <a:rPr lang="es-ES" sz="2000" dirty="0">
                <a:latin typeface="Calibri"/>
                <a:ea typeface="Calibri"/>
                <a:cs typeface="Calibri"/>
              </a:rPr>
              <a:t> performances. Green </a:t>
            </a:r>
            <a:r>
              <a:rPr lang="es-ES" sz="2000" err="1">
                <a:latin typeface="Calibri"/>
                <a:ea typeface="Calibri"/>
                <a:cs typeface="Calibri"/>
              </a:rPr>
              <a:t>is</a:t>
            </a:r>
            <a:r>
              <a:rPr lang="es-ES" sz="2000" dirty="0">
                <a:latin typeface="Calibri"/>
                <a:ea typeface="Calibri"/>
                <a:cs typeface="Calibri"/>
              </a:rPr>
              <a:t> </a:t>
            </a:r>
            <a:r>
              <a:rPr lang="es-ES" sz="2000" err="1">
                <a:latin typeface="Calibri"/>
                <a:ea typeface="Calibri"/>
                <a:cs typeface="Calibri"/>
              </a:rPr>
              <a:t>for</a:t>
            </a:r>
            <a:r>
              <a:rPr lang="es-ES" sz="2000" dirty="0">
                <a:latin typeface="Calibri"/>
                <a:ea typeface="Calibri"/>
                <a:cs typeface="Calibri"/>
              </a:rPr>
              <a:t> </a:t>
            </a:r>
            <a:r>
              <a:rPr lang="es-ES" sz="2000" err="1">
                <a:latin typeface="Calibri"/>
                <a:ea typeface="Calibri"/>
                <a:cs typeface="Calibri"/>
              </a:rPr>
              <a:t>successful</a:t>
            </a:r>
            <a:r>
              <a:rPr lang="es-ES" sz="2000" dirty="0">
                <a:latin typeface="Calibri"/>
                <a:ea typeface="Calibri"/>
                <a:cs typeface="Calibri"/>
              </a:rPr>
              <a:t> and red </a:t>
            </a:r>
            <a:r>
              <a:rPr lang="es-ES" sz="2000" err="1">
                <a:latin typeface="Calibri"/>
                <a:ea typeface="Calibri"/>
                <a:cs typeface="Calibri"/>
              </a:rPr>
              <a:t>is</a:t>
            </a:r>
            <a:r>
              <a:rPr lang="es-ES" sz="2000" dirty="0">
                <a:latin typeface="Calibri"/>
                <a:ea typeface="Calibri"/>
                <a:cs typeface="Calibri"/>
              </a:rPr>
              <a:t> </a:t>
            </a:r>
            <a:r>
              <a:rPr lang="es-ES" sz="2000" err="1">
                <a:latin typeface="Calibri"/>
                <a:ea typeface="Calibri"/>
                <a:cs typeface="Calibri"/>
              </a:rPr>
              <a:t>for</a:t>
            </a:r>
            <a:r>
              <a:rPr lang="es-ES" sz="2000" dirty="0">
                <a:latin typeface="Calibri"/>
                <a:ea typeface="Calibri"/>
                <a:cs typeface="Calibri"/>
              </a:rPr>
              <a:t> </a:t>
            </a:r>
            <a:r>
              <a:rPr lang="es-ES" sz="2000" err="1">
                <a:latin typeface="Calibri"/>
                <a:ea typeface="Calibri"/>
                <a:cs typeface="Calibri"/>
              </a:rPr>
              <a:t>failure</a:t>
            </a:r>
            <a:r>
              <a:rPr lang="es-ES" sz="2000" dirty="0">
                <a:latin typeface="Calibri"/>
                <a:ea typeface="Calibri"/>
                <a:cs typeface="Calibri"/>
              </a:rPr>
              <a:t>.</a:t>
            </a:r>
            <a:endParaRPr lang="es-ES" sz="2000" dirty="0">
              <a:latin typeface="Calibri"/>
              <a:ea typeface="Calibri"/>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2055122"/>
            <a:ext cx="4412350" cy="4303782"/>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The selected </a:t>
            </a:r>
            <a:r>
              <a:rPr lang="en-US" sz="2000" err="1">
                <a:solidFill>
                  <a:schemeClr val="accent3">
                    <a:lumMod val="25000"/>
                  </a:schemeClr>
                </a:solidFill>
                <a:latin typeface="Calibri"/>
                <a:ea typeface="Calibri"/>
                <a:cs typeface="Calibri"/>
              </a:rPr>
              <a:t>highqay</a:t>
            </a:r>
            <a:r>
              <a:rPr lang="en-US" sz="2000" dirty="0">
                <a:solidFill>
                  <a:schemeClr val="accent3">
                    <a:lumMod val="25000"/>
                  </a:schemeClr>
                </a:solidFill>
                <a:latin typeface="Calibri"/>
                <a:ea typeface="Calibri"/>
                <a:cs typeface="Calibri"/>
              </a:rPr>
              <a:t> and city is not from the original task. I made this decision by my own because I wanted to know the distance from Florida launch site to my sister's city in Wisconsin and a highway near my aunt's house in Arlington, Virginia.</a:t>
            </a:r>
          </a:p>
          <a:p>
            <a:pPr>
              <a:lnSpc>
                <a:spcPct val="100000"/>
              </a:lnSpc>
              <a:spcBef>
                <a:spcPts val="1400"/>
              </a:spcBef>
            </a:pPr>
            <a:r>
              <a:rPr lang="en-US" sz="2000" dirty="0">
                <a:solidFill>
                  <a:schemeClr val="accent3">
                    <a:lumMod val="25000"/>
                  </a:schemeClr>
                </a:solidFill>
                <a:latin typeface="Calibri"/>
                <a:ea typeface="Calibri"/>
                <a:cs typeface="Calibri"/>
              </a:rPr>
              <a:t>Arlington highway is 1194km from this launch site and Darlington City is 1784km far from it.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Distance from selected highway and city.</a:t>
            </a:r>
          </a:p>
        </p:txBody>
      </p:sp>
      <p:pic>
        <p:nvPicPr>
          <p:cNvPr id="2" name="Imagen 3" descr="Mapa&#10;&#10;Descripción generada automáticamente">
            <a:extLst>
              <a:ext uri="{FF2B5EF4-FFF2-40B4-BE49-F238E27FC236}">
                <a16:creationId xmlns:a16="http://schemas.microsoft.com/office/drawing/2014/main" id="{B25FEEF8-E74D-F8C0-BE9C-6244A1376116}"/>
              </a:ext>
            </a:extLst>
          </p:cNvPr>
          <p:cNvPicPr>
            <a:picLocks noChangeAspect="1"/>
          </p:cNvPicPr>
          <p:nvPr/>
        </p:nvPicPr>
        <p:blipFill>
          <a:blip r:embed="rId3"/>
          <a:stretch>
            <a:fillRect/>
          </a:stretch>
        </p:blipFill>
        <p:spPr>
          <a:xfrm>
            <a:off x="5685183" y="4380204"/>
            <a:ext cx="5316330" cy="2316200"/>
          </a:xfrm>
          <a:prstGeom prst="rect">
            <a:avLst/>
          </a:prstGeom>
        </p:spPr>
      </p:pic>
      <p:pic>
        <p:nvPicPr>
          <p:cNvPr id="4" name="Imagen 5" descr="Interfaz de usuario gráfica, Texto, Aplicación&#10;&#10;Descripción generada automáticamente">
            <a:extLst>
              <a:ext uri="{FF2B5EF4-FFF2-40B4-BE49-F238E27FC236}">
                <a16:creationId xmlns:a16="http://schemas.microsoft.com/office/drawing/2014/main" id="{71972A6C-2ECB-27FE-89B8-752FA7BE338D}"/>
              </a:ext>
            </a:extLst>
          </p:cNvPr>
          <p:cNvPicPr>
            <a:picLocks noChangeAspect="1"/>
          </p:cNvPicPr>
          <p:nvPr/>
        </p:nvPicPr>
        <p:blipFill>
          <a:blip r:embed="rId4"/>
          <a:stretch>
            <a:fillRect/>
          </a:stretch>
        </p:blipFill>
        <p:spPr>
          <a:xfrm>
            <a:off x="5685182" y="1487782"/>
            <a:ext cx="5470939" cy="272287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1259165"/>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This plot shows us that KSC-LC39A has most of the successful rate among others, with almost 42%.</a:t>
            </a: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Percentage successful rate of launch sites.</a:t>
            </a:r>
          </a:p>
        </p:txBody>
      </p:sp>
      <p:pic>
        <p:nvPicPr>
          <p:cNvPr id="4" name="Imagen 5">
            <a:extLst>
              <a:ext uri="{FF2B5EF4-FFF2-40B4-BE49-F238E27FC236}">
                <a16:creationId xmlns:a16="http://schemas.microsoft.com/office/drawing/2014/main" id="{7A20085A-FC45-1D83-1753-7F05E6D1A9EE}"/>
              </a:ext>
            </a:extLst>
          </p:cNvPr>
          <p:cNvPicPr>
            <a:picLocks noChangeAspect="1"/>
          </p:cNvPicPr>
          <p:nvPr/>
        </p:nvPicPr>
        <p:blipFill>
          <a:blip r:embed="rId3"/>
          <a:stretch>
            <a:fillRect/>
          </a:stretch>
        </p:blipFill>
        <p:spPr>
          <a:xfrm>
            <a:off x="770835" y="3356301"/>
            <a:ext cx="9645373" cy="332592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3">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656823" y="962166"/>
            <a:ext cx="3103808" cy="44218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chemeClr val="tx1"/>
                </a:solidFill>
                <a:latin typeface="+mj-lt"/>
                <a:ea typeface="+mj-ea"/>
                <a:cs typeface="+mj-cs"/>
              </a:rPr>
              <a:t>Introduction</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4088929" y="962167"/>
            <a:ext cx="6858113" cy="474317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1700" b="1" dirty="0">
                <a:solidFill>
                  <a:schemeClr val="tx1"/>
                </a:solidFill>
                <a:latin typeface="+mn-lt"/>
              </a:rPr>
              <a:t>Project background and context</a:t>
            </a:r>
            <a:endParaRPr lang="es-ES"/>
          </a:p>
          <a:p>
            <a:pPr>
              <a:spcBef>
                <a:spcPts val="1400"/>
              </a:spcBef>
              <a:buFont typeface="Arial" panose="020B0604020202020204" pitchFamily="34" charset="0"/>
              <a:buChar char="•"/>
            </a:pPr>
            <a:r>
              <a:rPr lang="en-US" sz="1700" dirty="0">
                <a:solidFill>
                  <a:schemeClr val="tx1"/>
                </a:solidFill>
                <a:latin typeface="+mn-lt"/>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a:t>
            </a:r>
            <a:endParaRPr lang="en-US" sz="1700" dirty="0">
              <a:solidFill>
                <a:schemeClr val="tx1"/>
              </a:solidFill>
              <a:latin typeface="+mn-lt"/>
              <a:ea typeface="Calibri"/>
              <a:cs typeface="Calibri"/>
            </a:endParaRPr>
          </a:p>
          <a:p>
            <a:pPr>
              <a:spcBef>
                <a:spcPts val="1400"/>
              </a:spcBef>
              <a:buFont typeface="Arial" panose="020B0604020202020204" pitchFamily="34" charset="0"/>
              <a:buChar char="•"/>
            </a:pPr>
            <a:endParaRPr lang="en-US" sz="1700">
              <a:solidFill>
                <a:schemeClr val="tx1"/>
              </a:solidFill>
              <a:latin typeface="+mn-lt"/>
            </a:endParaRPr>
          </a:p>
          <a:p>
            <a:pPr marL="0" indent="0">
              <a:spcBef>
                <a:spcPts val="1400"/>
              </a:spcBef>
              <a:buNone/>
            </a:pPr>
            <a:r>
              <a:rPr lang="en-US" sz="1700" b="1" dirty="0">
                <a:solidFill>
                  <a:schemeClr val="tx1"/>
                </a:solidFill>
                <a:latin typeface="+mn-lt"/>
              </a:rPr>
              <a:t>Problems you want to find answers</a:t>
            </a:r>
            <a:endParaRPr lang="en-US" sz="1700" b="1" dirty="0">
              <a:solidFill>
                <a:schemeClr val="tx1"/>
              </a:solidFill>
              <a:latin typeface="+mn-lt"/>
              <a:ea typeface="Calibri"/>
              <a:cs typeface="Calibri"/>
            </a:endParaRPr>
          </a:p>
          <a:p>
            <a:pPr>
              <a:spcBef>
                <a:spcPts val="1400"/>
              </a:spcBef>
              <a:buFont typeface="Arial" panose="020B0604020202020204" pitchFamily="34" charset="0"/>
              <a:buChar char="•"/>
            </a:pPr>
            <a:r>
              <a:rPr lang="en-US" sz="1700" dirty="0">
                <a:solidFill>
                  <a:schemeClr val="tx1"/>
                </a:solidFill>
                <a:latin typeface="+mn-lt"/>
              </a:rPr>
              <a:t>Can we predict if the Falcon 9 first stage will land successfully?</a:t>
            </a:r>
            <a:endParaRPr lang="en-US" sz="1700" dirty="0">
              <a:solidFill>
                <a:schemeClr val="tx1"/>
              </a:solidFill>
              <a:latin typeface="+mn-lt"/>
              <a:ea typeface="Calibri"/>
              <a:cs typeface="Calibri"/>
            </a:endParaRPr>
          </a:p>
          <a:p>
            <a:pPr>
              <a:spcBef>
                <a:spcPts val="1400"/>
              </a:spcBef>
              <a:buFont typeface="Arial" panose="020B0604020202020204" pitchFamily="34" charset="0"/>
              <a:buChar char="•"/>
            </a:pPr>
            <a:r>
              <a:rPr lang="en-US" sz="1700" dirty="0">
                <a:solidFill>
                  <a:schemeClr val="tx1"/>
                </a:solidFill>
                <a:latin typeface="+mn-lt"/>
              </a:rPr>
              <a:t>Can we determine the success rate of a successful landing?</a:t>
            </a:r>
            <a:endParaRPr lang="en-US" sz="1700" dirty="0">
              <a:solidFill>
                <a:schemeClr val="tx1"/>
              </a:solidFill>
              <a:latin typeface="+mn-lt"/>
              <a:ea typeface="Calibri"/>
              <a:cs typeface="Calibri"/>
            </a:endParaRPr>
          </a:p>
          <a:p>
            <a:pPr>
              <a:spcBef>
                <a:spcPts val="1400"/>
              </a:spcBef>
              <a:buFont typeface="Arial" panose="020B0604020202020204" pitchFamily="34" charset="0"/>
              <a:buChar char="•"/>
            </a:pPr>
            <a:r>
              <a:rPr lang="en-US" sz="1700" dirty="0">
                <a:solidFill>
                  <a:schemeClr val="tx1"/>
                </a:solidFill>
                <a:latin typeface="+mn-lt"/>
              </a:rPr>
              <a:t>Can we determine the operating conditions needed for a successful program?</a:t>
            </a:r>
            <a:endParaRPr lang="en-US" sz="1700" dirty="0">
              <a:solidFill>
                <a:schemeClr val="tx1"/>
              </a:solidFill>
              <a:latin typeface="+mn-lt"/>
              <a:ea typeface="Calibri"/>
              <a:cs typeface="Calibri"/>
            </a:endParaRPr>
          </a:p>
          <a:p>
            <a:pPr>
              <a:spcBef>
                <a:spcPts val="1400"/>
              </a:spcBef>
              <a:buFont typeface="Arial" panose="020B0604020202020204" pitchFamily="34" charset="0"/>
              <a:buChar char="•"/>
            </a:pPr>
            <a:endParaRPr lang="en-US" sz="1700">
              <a:solidFill>
                <a:schemeClr val="tx1"/>
              </a:solidFill>
              <a:latin typeface="+mn-lt"/>
            </a:endParaRPr>
          </a:p>
        </p:txBody>
      </p:sp>
      <p:sp>
        <p:nvSpPr>
          <p:cNvPr id="27" name="Rectangle 25">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100000">
                <a:schemeClr val="accent1">
                  <a:lumMod val="50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7">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76000"/>
                </a:srgbClr>
              </a:gs>
              <a:gs pos="100000">
                <a:schemeClr val="accent1"/>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4</a:t>
            </a:fld>
            <a:endParaRPr lang="en-US" sz="1100">
              <a:solidFill>
                <a:srgbClr val="FFFFFF"/>
              </a:solidFill>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715189"/>
            <a:ext cx="4035931" cy="326907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000" dirty="0">
              <a:solidFill>
                <a:schemeClr val="accent3">
                  <a:lumMod val="25000"/>
                </a:schemeClr>
              </a:solidFill>
              <a:latin typeface="Calibri"/>
              <a:ea typeface="Calibri"/>
              <a:cs typeface="Calibri"/>
            </a:endParaRPr>
          </a:p>
          <a:p>
            <a:pPr>
              <a:lnSpc>
                <a:spcPct val="100000"/>
              </a:lnSpc>
              <a:spcBef>
                <a:spcPts val="1400"/>
              </a:spcBef>
            </a:pPr>
            <a:r>
              <a:rPr lang="en-US" sz="2000" dirty="0">
                <a:solidFill>
                  <a:schemeClr val="accent3">
                    <a:lumMod val="25000"/>
                  </a:schemeClr>
                </a:solidFill>
                <a:latin typeface="Calibri"/>
                <a:ea typeface="Calibri"/>
                <a:cs typeface="Calibri"/>
              </a:rPr>
              <a:t>KSC-LC39A records a 23,1% of failure versus almost 77% of success. It is the most successful launch site in this case.</a:t>
            </a: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36881" y="792649"/>
            <a:ext cx="10559773" cy="29505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err="1">
                <a:solidFill>
                  <a:schemeClr val="tx1"/>
                </a:solidFill>
                <a:latin typeface="Calibri"/>
              </a:rPr>
              <a:t>Piechart</a:t>
            </a:r>
            <a:r>
              <a:rPr lang="en-US" dirty="0">
                <a:solidFill>
                  <a:schemeClr val="tx1"/>
                </a:solidFill>
                <a:latin typeface="Calibri"/>
              </a:rPr>
              <a:t> for the launch site with highest launch success ratio</a:t>
            </a:r>
          </a:p>
          <a:p>
            <a:endParaRPr lang="en-US" dirty="0">
              <a:solidFill>
                <a:srgbClr val="0B49CB"/>
              </a:solidFill>
              <a:latin typeface="Abadi"/>
            </a:endParaRPr>
          </a:p>
        </p:txBody>
      </p:sp>
      <p:pic>
        <p:nvPicPr>
          <p:cNvPr id="2" name="Imagen 3" descr="Gráfico&#10;&#10;Descripción generada automáticamente">
            <a:extLst>
              <a:ext uri="{FF2B5EF4-FFF2-40B4-BE49-F238E27FC236}">
                <a16:creationId xmlns:a16="http://schemas.microsoft.com/office/drawing/2014/main" id="{E4DB397B-D128-D079-0407-88321AFE368C}"/>
              </a:ext>
            </a:extLst>
          </p:cNvPr>
          <p:cNvPicPr>
            <a:picLocks noChangeAspect="1"/>
          </p:cNvPicPr>
          <p:nvPr/>
        </p:nvPicPr>
        <p:blipFill>
          <a:blip r:embed="rId3"/>
          <a:stretch>
            <a:fillRect/>
          </a:stretch>
        </p:blipFill>
        <p:spPr>
          <a:xfrm>
            <a:off x="5298661" y="1718523"/>
            <a:ext cx="5791198" cy="392895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810984"/>
            <a:ext cx="3901381" cy="2055675"/>
          </a:xfrm>
          <a:prstGeom prst="rect">
            <a:avLst/>
          </a:prstGeom>
        </p:spPr>
        <p:txBody>
          <a:bodyPr vert="horz" lIns="91440" tIns="45720" rIns="91440" bIns="45720" rtlCol="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Logistic regression has the vest performance </a:t>
            </a:r>
            <a:r>
              <a:rPr lang="en-US" sz="2000" err="1">
                <a:solidFill>
                  <a:schemeClr val="accent3">
                    <a:lumMod val="25000"/>
                  </a:schemeClr>
                </a:solidFill>
                <a:latin typeface="Calibri"/>
                <a:ea typeface="Calibri"/>
                <a:cs typeface="Calibri"/>
              </a:rPr>
              <a:t>conparing</a:t>
            </a:r>
            <a:r>
              <a:rPr lang="en-US" sz="2000" dirty="0">
                <a:solidFill>
                  <a:schemeClr val="accent3">
                    <a:lumMod val="25000"/>
                  </a:schemeClr>
                </a:solidFill>
                <a:latin typeface="Calibri"/>
                <a:ea typeface="Calibri"/>
                <a:cs typeface="Calibri"/>
              </a:rPr>
              <a:t> to others, but </a:t>
            </a:r>
            <a:r>
              <a:rPr lang="en-US" sz="2000" err="1">
                <a:solidFill>
                  <a:schemeClr val="accent3">
                    <a:lumMod val="25000"/>
                  </a:schemeClr>
                </a:solidFill>
                <a:latin typeface="Calibri"/>
                <a:ea typeface="Calibri"/>
                <a:cs typeface="Calibri"/>
              </a:rPr>
              <a:t>ther</a:t>
            </a:r>
            <a:r>
              <a:rPr lang="en-US" sz="2000" dirty="0">
                <a:solidFill>
                  <a:schemeClr val="accent3">
                    <a:lumMod val="25000"/>
                  </a:schemeClr>
                </a:solidFill>
                <a:latin typeface="Calibri"/>
                <a:ea typeface="Calibri"/>
                <a:cs typeface="Calibri"/>
              </a:rPr>
              <a:t> is a </a:t>
            </a:r>
            <a:r>
              <a:rPr lang="en-US" sz="2000" err="1">
                <a:solidFill>
                  <a:schemeClr val="accent3">
                    <a:lumMod val="25000"/>
                  </a:schemeClr>
                </a:solidFill>
                <a:latin typeface="Calibri"/>
                <a:ea typeface="Calibri"/>
                <a:cs typeface="Calibri"/>
              </a:rPr>
              <a:t>minimun</a:t>
            </a:r>
            <a:r>
              <a:rPr lang="en-US" sz="2000" dirty="0">
                <a:solidFill>
                  <a:schemeClr val="accent3">
                    <a:lumMod val="25000"/>
                  </a:schemeClr>
                </a:solidFill>
                <a:latin typeface="Calibri"/>
                <a:ea typeface="Calibri"/>
                <a:cs typeface="Calibri"/>
              </a:rPr>
              <a:t> gap between them.</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Classification Accuracy</a:t>
            </a:r>
          </a:p>
        </p:txBody>
      </p:sp>
      <p:pic>
        <p:nvPicPr>
          <p:cNvPr id="2" name="Imagen 2" descr="Interfaz de usuario gráfica, Texto, Aplicación&#10;&#10;Descripción generada automáticamente">
            <a:extLst>
              <a:ext uri="{FF2B5EF4-FFF2-40B4-BE49-F238E27FC236}">
                <a16:creationId xmlns:a16="http://schemas.microsoft.com/office/drawing/2014/main" id="{9BD3EE90-51AC-7464-95AC-DE03D7D17D9A}"/>
              </a:ext>
            </a:extLst>
          </p:cNvPr>
          <p:cNvPicPr>
            <a:picLocks noChangeAspect="1"/>
          </p:cNvPicPr>
          <p:nvPr/>
        </p:nvPicPr>
        <p:blipFill>
          <a:blip r:embed="rId3"/>
          <a:stretch>
            <a:fillRect/>
          </a:stretch>
        </p:blipFill>
        <p:spPr>
          <a:xfrm>
            <a:off x="5276574" y="1639366"/>
            <a:ext cx="5360505" cy="412039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167576" y="2720009"/>
            <a:ext cx="3790569" cy="1923154"/>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Calibri"/>
                <a:ea typeface="Calibri"/>
                <a:cs typeface="Calibri"/>
              </a:rPr>
              <a:t>This is the </a:t>
            </a:r>
            <a:r>
              <a:rPr lang="en-US" sz="2000" err="1">
                <a:solidFill>
                  <a:schemeClr val="accent3">
                    <a:lumMod val="25000"/>
                  </a:schemeClr>
                </a:solidFill>
                <a:latin typeface="Calibri"/>
                <a:ea typeface="Calibri"/>
                <a:cs typeface="Calibri"/>
              </a:rPr>
              <a:t>confussion</a:t>
            </a:r>
            <a:r>
              <a:rPr lang="en-US" sz="2000" dirty="0">
                <a:solidFill>
                  <a:schemeClr val="accent3">
                    <a:lumMod val="25000"/>
                  </a:schemeClr>
                </a:solidFill>
                <a:latin typeface="Calibri"/>
                <a:ea typeface="Calibri"/>
                <a:cs typeface="Calibri"/>
              </a:rPr>
              <a:t> </a:t>
            </a:r>
            <a:r>
              <a:rPr lang="en-US" sz="2000" err="1">
                <a:solidFill>
                  <a:schemeClr val="accent3">
                    <a:lumMod val="25000"/>
                  </a:schemeClr>
                </a:solidFill>
                <a:latin typeface="Calibri"/>
                <a:ea typeface="Calibri"/>
                <a:cs typeface="Calibri"/>
              </a:rPr>
              <a:t>matriz</a:t>
            </a:r>
            <a:r>
              <a:rPr lang="en-US" sz="2000" dirty="0">
                <a:solidFill>
                  <a:schemeClr val="accent3">
                    <a:lumMod val="25000"/>
                  </a:schemeClr>
                </a:solidFill>
                <a:latin typeface="Calibri"/>
                <a:ea typeface="Calibri"/>
                <a:cs typeface="Calibri"/>
              </a:rPr>
              <a:t> for Logistic regression, we can see false positives in the matrix.</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Confusion Matrix</a:t>
            </a:r>
          </a:p>
        </p:txBody>
      </p:sp>
      <p:pic>
        <p:nvPicPr>
          <p:cNvPr id="2" name="Imagen 2" descr="Interfaz de usuario gráfica, Aplicación&#10;&#10;Descripción generada automáticamente">
            <a:extLst>
              <a:ext uri="{FF2B5EF4-FFF2-40B4-BE49-F238E27FC236}">
                <a16:creationId xmlns:a16="http://schemas.microsoft.com/office/drawing/2014/main" id="{964C55EC-F47D-FF21-5AF2-AECF451BCE3F}"/>
              </a:ext>
            </a:extLst>
          </p:cNvPr>
          <p:cNvPicPr>
            <a:picLocks noChangeAspect="1"/>
          </p:cNvPicPr>
          <p:nvPr/>
        </p:nvPicPr>
        <p:blipFill>
          <a:blip r:embed="rId3"/>
          <a:stretch>
            <a:fillRect/>
          </a:stretch>
        </p:blipFill>
        <p:spPr>
          <a:xfrm>
            <a:off x="5773532" y="1825258"/>
            <a:ext cx="5172763" cy="427870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656823" y="962166"/>
            <a:ext cx="3103808" cy="44218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chemeClr val="tx1"/>
                </a:solidFill>
                <a:latin typeface="+mj-lt"/>
                <a:ea typeface="+mj-ea"/>
                <a:cs typeface="+mj-cs"/>
              </a:rPr>
              <a:t>Conclusions</a:t>
            </a:r>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4088929" y="962167"/>
            <a:ext cx="6858113" cy="4743174"/>
          </a:xfrm>
          <a:prstGeom prst="rect">
            <a:avLst/>
          </a:prstGeom>
        </p:spPr>
        <p:txBody>
          <a:bodyPr vert="horz" lIns="91440" tIns="45720" rIns="91440" bIns="45720" rtlCol="0" anchor="t">
            <a:normAutofit/>
          </a:bodyPr>
          <a:lstStyle/>
          <a:p>
            <a:pPr>
              <a:spcBef>
                <a:spcPts val="1400"/>
              </a:spcBef>
            </a:pPr>
            <a:r>
              <a:rPr lang="en-US" sz="2000"/>
              <a:t>The success rate in a launch site is higher when the amount of flight numbers is higher.</a:t>
            </a:r>
          </a:p>
          <a:p>
            <a:pPr>
              <a:spcBef>
                <a:spcPts val="1400"/>
              </a:spcBef>
            </a:pPr>
            <a:r>
              <a:rPr lang="en-US" sz="2000"/>
              <a:t>From year 2013 launch success rate kept increasing until year 2020.</a:t>
            </a:r>
          </a:p>
          <a:p>
            <a:pPr>
              <a:spcBef>
                <a:spcPts val="1400"/>
              </a:spcBef>
            </a:pPr>
            <a:r>
              <a:rPr lang="en-US" sz="2000"/>
              <a:t>KSC-LC29A has the most successful rate among other launch sites.</a:t>
            </a:r>
          </a:p>
          <a:p>
            <a:pPr>
              <a:spcBef>
                <a:spcPts val="1400"/>
              </a:spcBef>
            </a:pPr>
            <a:r>
              <a:rPr lang="en-US" sz="2000"/>
              <a:t>Best performances go to ES-L1, GEO, HEO, SSO. The orbit VLEO is the next best success rate but still a little far from the others.</a:t>
            </a:r>
          </a:p>
          <a:p>
            <a:pPr>
              <a:spcBef>
                <a:spcPts val="1400"/>
              </a:spcBef>
            </a:pPr>
            <a:r>
              <a:rPr lang="en-US" sz="2000"/>
              <a:t>Logistic Regression is the best machine learning algorithm in this case.</a:t>
            </a:r>
          </a:p>
        </p:txBody>
      </p:sp>
      <p:sp>
        <p:nvSpPr>
          <p:cNvPr id="16" name="Rectangle 15">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100000">
                <a:schemeClr val="accent1">
                  <a:lumMod val="50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76000"/>
                </a:srgbClr>
              </a:gs>
              <a:gs pos="100000">
                <a:schemeClr val="accent1"/>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44</a:t>
            </a:fld>
            <a:endParaRPr lang="en-US" sz="1100">
              <a:solidFill>
                <a:srgbClr val="FFFFFF"/>
              </a:solidFill>
              <a:latin typeface="+mn-lt"/>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656823" y="962166"/>
            <a:ext cx="3103808" cy="44218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chemeClr val="tx1"/>
                </a:solidFill>
                <a:latin typeface="+mj-lt"/>
                <a:ea typeface="+mj-ea"/>
                <a:cs typeface="+mj-cs"/>
              </a:rPr>
              <a:t>Methodology</a:t>
            </a:r>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4088929" y="962167"/>
            <a:ext cx="6858113" cy="474317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1700" b="1" u="sng" dirty="0">
                <a:solidFill>
                  <a:schemeClr val="tx1"/>
                </a:solidFill>
                <a:latin typeface="+mn-lt"/>
              </a:rPr>
              <a:t>Executive Summary</a:t>
            </a:r>
            <a:endParaRPr lang="es-ES" u="sng">
              <a:solidFill>
                <a:schemeClr val="tx1"/>
              </a:solidFill>
            </a:endParaRPr>
          </a:p>
          <a:p>
            <a:pPr marL="0" indent="0">
              <a:spcBef>
                <a:spcPts val="1400"/>
              </a:spcBef>
              <a:buNone/>
            </a:pPr>
            <a:r>
              <a:rPr lang="en-US" sz="1700" b="1" dirty="0">
                <a:solidFill>
                  <a:schemeClr val="tx1"/>
                </a:solidFill>
                <a:latin typeface="+mn-lt"/>
              </a:rPr>
              <a:t>Data collection methodology</a:t>
            </a:r>
            <a:r>
              <a:rPr lang="en-US" sz="1700" dirty="0">
                <a:solidFill>
                  <a:schemeClr val="tx1"/>
                </a:solidFill>
                <a:latin typeface="+mn-lt"/>
              </a:rPr>
              <a:t>:</a:t>
            </a:r>
            <a:endParaRPr lang="en-US" sz="1700" dirty="0">
              <a:solidFill>
                <a:schemeClr val="tx1"/>
              </a:solidFill>
              <a:latin typeface="+mn-lt"/>
              <a:ea typeface="Calibri"/>
              <a:cs typeface="Calibri"/>
            </a:endParaRPr>
          </a:p>
          <a:p>
            <a:pPr lvl="1">
              <a:spcBef>
                <a:spcPts val="1400"/>
              </a:spcBef>
              <a:buFont typeface="Arial" panose="020B0604020202020204" pitchFamily="34" charset="0"/>
              <a:buChar char="•"/>
            </a:pPr>
            <a:r>
              <a:rPr lang="en-US" sz="1700" dirty="0">
                <a:solidFill>
                  <a:schemeClr val="tx1"/>
                </a:solidFill>
                <a:latin typeface="+mn-lt"/>
              </a:rPr>
              <a:t>Data was collected using Space X API and web scrapping from Wikipedia titled "List of Falcon 9 and Falcon heavy launces".</a:t>
            </a:r>
            <a:endParaRPr lang="en-US" sz="1700" dirty="0">
              <a:solidFill>
                <a:schemeClr val="tx1"/>
              </a:solidFill>
              <a:latin typeface="+mn-lt"/>
              <a:ea typeface="Calibri"/>
              <a:cs typeface="Calibri"/>
            </a:endParaRPr>
          </a:p>
          <a:p>
            <a:pPr marL="0" lvl="1" indent="0">
              <a:spcBef>
                <a:spcPts val="1400"/>
              </a:spcBef>
              <a:buNone/>
            </a:pPr>
            <a:r>
              <a:rPr lang="en-US" sz="1700" b="1" dirty="0">
                <a:solidFill>
                  <a:schemeClr val="tx1"/>
                </a:solidFill>
                <a:latin typeface="+mn-lt"/>
              </a:rPr>
              <a:t>Perform data wrangling</a:t>
            </a:r>
            <a:endParaRPr lang="en-US" sz="1700" b="1" dirty="0">
              <a:solidFill>
                <a:schemeClr val="tx1"/>
              </a:solidFill>
              <a:latin typeface="+mn-lt"/>
              <a:ea typeface="Calibri"/>
              <a:cs typeface="Calibri"/>
            </a:endParaRPr>
          </a:p>
          <a:p>
            <a:pPr lvl="1">
              <a:spcBef>
                <a:spcPts val="1400"/>
              </a:spcBef>
              <a:buFont typeface="Arial" panose="020B0604020202020204" pitchFamily="34" charset="0"/>
              <a:buChar char="•"/>
            </a:pPr>
            <a:r>
              <a:rPr lang="en-US" sz="1700" dirty="0">
                <a:solidFill>
                  <a:schemeClr val="tx1"/>
                </a:solidFill>
                <a:latin typeface="+mn-lt"/>
              </a:rPr>
              <a:t>Data was processed by cleaning the raw data, dealing with missing values, transformation of data types, size reduction, integration.</a:t>
            </a:r>
            <a:endParaRPr lang="en-US" sz="1700" dirty="0">
              <a:solidFill>
                <a:schemeClr val="tx1"/>
              </a:solidFill>
              <a:latin typeface="+mn-lt"/>
              <a:ea typeface="Calibri"/>
              <a:cs typeface="Calibri"/>
            </a:endParaRPr>
          </a:p>
          <a:p>
            <a:pPr lvl="1">
              <a:spcBef>
                <a:spcPts val="1400"/>
              </a:spcBef>
              <a:buFont typeface="Arial" panose="020B0604020202020204" pitchFamily="34" charset="0"/>
              <a:buChar char="•"/>
            </a:pPr>
            <a:r>
              <a:rPr lang="en-US" sz="1700" dirty="0">
                <a:solidFill>
                  <a:schemeClr val="tx1"/>
                </a:solidFill>
                <a:latin typeface="+mn-lt"/>
              </a:rPr>
              <a:t>Perform exploratory data analysis (EDA) using visualization and SQL</a:t>
            </a:r>
            <a:endParaRPr lang="en-US" sz="1700">
              <a:solidFill>
                <a:schemeClr val="tx1"/>
              </a:solidFill>
              <a:latin typeface="+mn-lt"/>
              <a:ea typeface="Calibri"/>
              <a:cs typeface="Calibri"/>
            </a:endParaRPr>
          </a:p>
          <a:p>
            <a:pPr lvl="1">
              <a:spcBef>
                <a:spcPts val="1400"/>
              </a:spcBef>
              <a:buFont typeface="Arial" panose="020B0604020202020204" pitchFamily="34" charset="0"/>
              <a:buChar char="•"/>
            </a:pPr>
            <a:r>
              <a:rPr lang="en-US" sz="1700" dirty="0">
                <a:solidFill>
                  <a:schemeClr val="tx1"/>
                </a:solidFill>
                <a:latin typeface="+mn-lt"/>
              </a:rPr>
              <a:t>Perform interactive visual analytics using Folium and </a:t>
            </a:r>
            <a:r>
              <a:rPr lang="en-US" sz="1700" dirty="0" err="1">
                <a:solidFill>
                  <a:schemeClr val="tx1"/>
                </a:solidFill>
                <a:latin typeface="+mn-lt"/>
              </a:rPr>
              <a:t>Plotly</a:t>
            </a:r>
            <a:r>
              <a:rPr lang="en-US" sz="1700" dirty="0">
                <a:solidFill>
                  <a:schemeClr val="tx1"/>
                </a:solidFill>
                <a:latin typeface="+mn-lt"/>
              </a:rPr>
              <a:t> Dash</a:t>
            </a:r>
            <a:endParaRPr lang="en-US" sz="1700">
              <a:solidFill>
                <a:schemeClr val="tx1"/>
              </a:solidFill>
              <a:latin typeface="+mn-lt"/>
              <a:ea typeface="Calibri"/>
              <a:cs typeface="Calibri"/>
            </a:endParaRPr>
          </a:p>
          <a:p>
            <a:pPr lvl="1">
              <a:spcBef>
                <a:spcPts val="1400"/>
              </a:spcBef>
              <a:buFont typeface="Arial" panose="020B0604020202020204" pitchFamily="34" charset="0"/>
              <a:buChar char="•"/>
            </a:pPr>
            <a:r>
              <a:rPr lang="en-US" sz="1700" dirty="0">
                <a:solidFill>
                  <a:schemeClr val="tx1"/>
                </a:solidFill>
                <a:latin typeface="+mn-lt"/>
              </a:rPr>
              <a:t>Perform predictive analysis using classification models</a:t>
            </a:r>
            <a:endParaRPr lang="en-US" sz="1700" dirty="0">
              <a:solidFill>
                <a:schemeClr val="tx1"/>
              </a:solidFill>
              <a:latin typeface="+mn-lt"/>
              <a:ea typeface="Calibri"/>
              <a:cs typeface="Calibri"/>
            </a:endParaRPr>
          </a:p>
          <a:p>
            <a:pPr lvl="1">
              <a:spcBef>
                <a:spcPts val="1400"/>
              </a:spcBef>
              <a:buFont typeface="Arial" panose="020B0604020202020204" pitchFamily="34" charset="0"/>
              <a:buChar char="•"/>
            </a:pPr>
            <a:r>
              <a:rPr lang="en-US" sz="1700" dirty="0">
                <a:solidFill>
                  <a:schemeClr val="tx1"/>
                </a:solidFill>
                <a:latin typeface="+mn-lt"/>
              </a:rPr>
              <a:t>How to build, tune, evaluate classification models</a:t>
            </a:r>
            <a:endParaRPr lang="en-US" sz="1700" dirty="0">
              <a:solidFill>
                <a:schemeClr val="tx1"/>
              </a:solidFill>
              <a:latin typeface="+mn-lt"/>
              <a:ea typeface="Calibri"/>
              <a:cs typeface="Calibri"/>
            </a:endParaRPr>
          </a:p>
          <a:p>
            <a:pPr>
              <a:spcBef>
                <a:spcPts val="1400"/>
              </a:spcBef>
              <a:buFont typeface="Arial" panose="020B0604020202020204" pitchFamily="34" charset="0"/>
              <a:buChar char="•"/>
            </a:pPr>
            <a:endParaRPr lang="en-US" sz="1700">
              <a:solidFill>
                <a:schemeClr val="tx1"/>
              </a:solidFill>
              <a:latin typeface="+mn-lt"/>
            </a:endParaRPr>
          </a:p>
          <a:p>
            <a:pPr>
              <a:spcBef>
                <a:spcPts val="1400"/>
              </a:spcBef>
              <a:buFont typeface="Arial" panose="020B0604020202020204" pitchFamily="34" charset="0"/>
              <a:buChar char="•"/>
            </a:pPr>
            <a:endParaRPr lang="en-US" sz="1700">
              <a:solidFill>
                <a:schemeClr val="tx1"/>
              </a:solidFill>
              <a:latin typeface="+mn-lt"/>
            </a:endParaRPr>
          </a:p>
          <a:p>
            <a:pPr>
              <a:spcBef>
                <a:spcPts val="1400"/>
              </a:spcBef>
              <a:buFont typeface="Arial" panose="020B0604020202020204" pitchFamily="34" charset="0"/>
              <a:buChar char="•"/>
            </a:pPr>
            <a:endParaRPr lang="en-US" sz="1700">
              <a:solidFill>
                <a:schemeClr val="tx1"/>
              </a:solidFill>
              <a:latin typeface="+mn-lt"/>
            </a:endParaRPr>
          </a:p>
          <a:p>
            <a:pPr>
              <a:spcBef>
                <a:spcPts val="1400"/>
              </a:spcBef>
              <a:buFont typeface="Arial" panose="020B0604020202020204" pitchFamily="34" charset="0"/>
              <a:buChar char="•"/>
            </a:pPr>
            <a:endParaRPr lang="en-US" sz="1700">
              <a:solidFill>
                <a:schemeClr val="tx1"/>
              </a:solidFill>
              <a:latin typeface="+mn-lt"/>
            </a:endParaRPr>
          </a:p>
          <a:p>
            <a:pPr>
              <a:spcBef>
                <a:spcPts val="1400"/>
              </a:spcBef>
              <a:buFont typeface="Arial" panose="020B0604020202020204" pitchFamily="34" charset="0"/>
              <a:buChar char="•"/>
            </a:pPr>
            <a:endParaRPr lang="en-US" sz="1700">
              <a:solidFill>
                <a:schemeClr val="tx1"/>
              </a:solidFill>
              <a:latin typeface="+mn-lt"/>
            </a:endParaRPr>
          </a:p>
        </p:txBody>
      </p:sp>
      <p:sp>
        <p:nvSpPr>
          <p:cNvPr id="20" name="Rectangle 19">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100000">
                <a:schemeClr val="accent1">
                  <a:lumMod val="50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76000"/>
                </a:srgbClr>
              </a:gs>
              <a:gs pos="100000">
                <a:schemeClr val="accent1"/>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6</a:t>
            </a:fld>
            <a:endParaRPr lang="en-US" sz="1100">
              <a:solidFill>
                <a:srgbClr val="FFFFFF"/>
              </a:solidFill>
              <a:latin typeface="+mn-lt"/>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656823" y="962166"/>
            <a:ext cx="3103808" cy="44218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chemeClr val="tx1"/>
                </a:solidFill>
                <a:latin typeface="+mj-lt"/>
                <a:ea typeface="+mj-ea"/>
                <a:cs typeface="+mj-cs"/>
              </a:rPr>
              <a:t>Data Collection</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088929" y="962167"/>
            <a:ext cx="6858113" cy="4743174"/>
          </a:xfrm>
          <a:prstGeom prst="rect">
            <a:avLst/>
          </a:prstGeom>
        </p:spPr>
        <p:txBody>
          <a:bodyPr vert="horz" lIns="91440" tIns="45720" rIns="91440" bIns="45720" rtlCol="0" anchor="t">
            <a:normAutofit/>
          </a:bodyPr>
          <a:lstStyle/>
          <a:p>
            <a:pPr marL="0" indent="0">
              <a:spcBef>
                <a:spcPts val="1400"/>
              </a:spcBef>
              <a:buNone/>
            </a:pPr>
            <a:r>
              <a:rPr lang="en-US" sz="2000" b="1" dirty="0"/>
              <a:t>Data was collected through various methods:</a:t>
            </a:r>
            <a:endParaRPr lang="es-ES"/>
          </a:p>
          <a:p>
            <a:pPr>
              <a:spcBef>
                <a:spcPts val="1400"/>
              </a:spcBef>
            </a:pPr>
            <a:r>
              <a:rPr lang="en-US" sz="2000" dirty="0"/>
              <a:t>Using get request to the SpaceX API,</a:t>
            </a:r>
            <a:endParaRPr lang="en-US" sz="2000" dirty="0">
              <a:ea typeface="Calibri"/>
              <a:cs typeface="Calibri"/>
            </a:endParaRPr>
          </a:p>
          <a:p>
            <a:pPr>
              <a:spcBef>
                <a:spcPts val="1400"/>
              </a:spcBef>
            </a:pPr>
            <a:r>
              <a:rPr lang="en-US" sz="2000" dirty="0"/>
              <a:t>Decoding content to JSON for turning it into a Pandas </a:t>
            </a:r>
            <a:r>
              <a:rPr lang="en-US" sz="2000" dirty="0" err="1"/>
              <a:t>dataframe</a:t>
            </a:r>
            <a:r>
              <a:rPr lang="en-US" sz="2000" dirty="0"/>
              <a:t>,</a:t>
            </a:r>
            <a:endParaRPr lang="en-US" sz="2000" dirty="0">
              <a:ea typeface="Calibri"/>
              <a:cs typeface="Calibri"/>
            </a:endParaRPr>
          </a:p>
          <a:p>
            <a:pPr>
              <a:spcBef>
                <a:spcPts val="1400"/>
              </a:spcBef>
            </a:pPr>
            <a:r>
              <a:rPr lang="en-US" sz="2000" dirty="0"/>
              <a:t>Cleaning the data (missing values, fill in values if necessary),</a:t>
            </a:r>
            <a:endParaRPr lang="en-US" sz="2000" dirty="0">
              <a:ea typeface="Calibri"/>
              <a:cs typeface="Calibri"/>
            </a:endParaRPr>
          </a:p>
          <a:p>
            <a:pPr>
              <a:spcBef>
                <a:spcPts val="1400"/>
              </a:spcBef>
            </a:pPr>
            <a:r>
              <a:rPr lang="en-US" sz="2000" dirty="0"/>
              <a:t>Using Beautiful Soup for web scrapping (Wikipedia),</a:t>
            </a:r>
            <a:endParaRPr lang="en-US" sz="2000" dirty="0">
              <a:ea typeface="Calibri"/>
              <a:cs typeface="Calibri"/>
            </a:endParaRPr>
          </a:p>
          <a:p>
            <a:pPr>
              <a:spcBef>
                <a:spcPts val="1400"/>
              </a:spcBef>
            </a:pPr>
            <a:r>
              <a:rPr lang="en-US" sz="2000" dirty="0"/>
              <a:t>Extracting launch records as HTML, parsing and converting into </a:t>
            </a:r>
            <a:r>
              <a:rPr lang="en-US" sz="2000" dirty="0" err="1"/>
              <a:t>dataframe</a:t>
            </a:r>
            <a:r>
              <a:rPr lang="en-US" sz="2000" dirty="0"/>
              <a:t>.</a:t>
            </a:r>
            <a:endParaRPr lang="en-US" sz="2000" dirty="0">
              <a:ea typeface="Calibri"/>
              <a:cs typeface="Calibri"/>
            </a:endParaRPr>
          </a:p>
          <a:p>
            <a:pPr>
              <a:spcBef>
                <a:spcPts val="1400"/>
              </a:spcBef>
            </a:pPr>
            <a:endParaRPr lang="en-US" sz="2000"/>
          </a:p>
          <a:p>
            <a:pPr marL="0"/>
            <a:endParaRPr lang="en-US" sz="2000"/>
          </a:p>
        </p:txBody>
      </p:sp>
      <p:sp>
        <p:nvSpPr>
          <p:cNvPr id="19" name="Rectangle 18">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100000">
                <a:schemeClr val="accent1">
                  <a:lumMod val="50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76000"/>
                </a:srgbClr>
              </a:gs>
              <a:gs pos="100000">
                <a:schemeClr val="accent1"/>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7</a:t>
            </a:fld>
            <a:endParaRPr lang="en-US" sz="1100">
              <a:solidFill>
                <a:srgbClr val="FFFFFF"/>
              </a:solidFill>
              <a:latin typeface="+mn-lt"/>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dirty="0" smtClean="0"/>
              <a:t>8</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Calibri"/>
                <a:ea typeface="Calibri"/>
                <a:cs typeface="Calibri"/>
              </a:rPr>
              <a:t>Collection, data wrangling and cleaning were made by using libraries like requests, pandas, </a:t>
            </a:r>
            <a:r>
              <a:rPr lang="en-US" sz="2200" err="1">
                <a:solidFill>
                  <a:schemeClr val="accent3">
                    <a:lumMod val="25000"/>
                  </a:schemeClr>
                </a:solidFill>
                <a:latin typeface="Calibri"/>
                <a:ea typeface="Calibri"/>
                <a:cs typeface="Calibri"/>
              </a:rPr>
              <a:t>numpy</a:t>
            </a:r>
            <a:r>
              <a:rPr lang="en-US" sz="2200" dirty="0">
                <a:solidFill>
                  <a:schemeClr val="accent3">
                    <a:lumMod val="25000"/>
                  </a:schemeClr>
                </a:solidFill>
                <a:latin typeface="Calibri"/>
                <a:ea typeface="Calibri"/>
                <a:cs typeface="Calibri"/>
              </a:rPr>
              <a:t>, datetime, and their functions and methods. </a:t>
            </a:r>
            <a:r>
              <a:rPr lang="en-US" sz="2200" dirty="0">
                <a:solidFill>
                  <a:srgbClr val="000000"/>
                </a:solidFill>
                <a:latin typeface="Calibri"/>
                <a:ea typeface="Calibri"/>
                <a:cs typeface="Calibri"/>
              </a:rPr>
              <a:t>Link below is for the complete notebook.</a:t>
            </a:r>
            <a:endParaRPr lang="en-US" sz="2200">
              <a:solidFill>
                <a:schemeClr val="accent3">
                  <a:lumMod val="25000"/>
                </a:schemeClr>
              </a:solidFill>
              <a:latin typeface="Calibri"/>
              <a:ea typeface="Calibri"/>
              <a:cs typeface="Calibri"/>
            </a:endParaRPr>
          </a:p>
          <a:p>
            <a:pPr>
              <a:lnSpc>
                <a:spcPct val="100000"/>
              </a:lnSpc>
              <a:spcBef>
                <a:spcPts val="1400"/>
              </a:spcBef>
            </a:pPr>
            <a:endParaRPr lang="en-US" sz="2200" dirty="0">
              <a:solidFill>
                <a:schemeClr val="accent3">
                  <a:lumMod val="25000"/>
                </a:schemeClr>
              </a:solidFill>
              <a:latin typeface="Calibri"/>
              <a:ea typeface="Calibri"/>
              <a:cs typeface="Calibri"/>
            </a:endParaRPr>
          </a:p>
          <a:p>
            <a:pPr>
              <a:lnSpc>
                <a:spcPct val="100000"/>
              </a:lnSpc>
              <a:spcBef>
                <a:spcPts val="1400"/>
              </a:spcBef>
            </a:pPr>
            <a:r>
              <a:rPr lang="en-US" sz="2200" dirty="0">
                <a:ea typeface="+mn-lt"/>
                <a:cs typeface="+mn-lt"/>
                <a:hlinkClick r:id="rId3"/>
              </a:rPr>
              <a:t>https://github.com/FranDelgadoL/Applied-Data-Science-Capstone/blob/main/jupyter-labs-spacex-data-collection-api-FD.ipynb</a:t>
            </a:r>
          </a:p>
          <a:p>
            <a:pPr marL="0" indent="0">
              <a:lnSpc>
                <a:spcPct val="100000"/>
              </a:lnSpc>
              <a:spcBef>
                <a:spcPts val="1400"/>
              </a:spcBef>
              <a:buNone/>
            </a:pPr>
            <a:r>
              <a:rPr lang="en-US" sz="2200" dirty="0">
                <a:ea typeface="+mn-lt"/>
                <a:cs typeface="+mn-lt"/>
              </a:rPr>
              <a:t>   </a:t>
            </a:r>
            <a:endParaRPr lang="en-US" sz="2200" dirty="0">
              <a:cs typeface="Calibri"/>
            </a:endParaRPr>
          </a:p>
          <a:p>
            <a:endParaRPr lang="en-US"/>
          </a:p>
          <a:p>
            <a:endParaRPr lang="en-US">
              <a:cs typeface="Calibri" panose="020F0502020204030204"/>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Data Collection – SpaceX API</a:t>
            </a:r>
          </a:p>
        </p:txBody>
      </p:sp>
      <p:pic>
        <p:nvPicPr>
          <p:cNvPr id="2" name="Imagen 6" descr="Interfaz de usuario gráfica, Texto, Aplicación&#10;&#10;Descripción generada automáticamente">
            <a:extLst>
              <a:ext uri="{FF2B5EF4-FFF2-40B4-BE49-F238E27FC236}">
                <a16:creationId xmlns:a16="http://schemas.microsoft.com/office/drawing/2014/main" id="{78DCC780-52BF-00CA-668E-55AE172DF110}"/>
              </a:ext>
            </a:extLst>
          </p:cNvPr>
          <p:cNvPicPr>
            <a:picLocks noChangeAspect="1"/>
          </p:cNvPicPr>
          <p:nvPr/>
        </p:nvPicPr>
        <p:blipFill>
          <a:blip r:embed="rId4"/>
          <a:stretch>
            <a:fillRect/>
          </a:stretch>
        </p:blipFill>
        <p:spPr>
          <a:xfrm>
            <a:off x="5904963" y="1313291"/>
            <a:ext cx="5286777" cy="1106087"/>
          </a:xfrm>
          <a:prstGeom prst="rect">
            <a:avLst/>
          </a:prstGeom>
        </p:spPr>
      </p:pic>
      <p:pic>
        <p:nvPicPr>
          <p:cNvPr id="7" name="Imagen 7" descr="Interfaz de usuario gráfica, Texto, Aplicación, Correo electrónico&#10;&#10;Descripción generada automáticamente">
            <a:extLst>
              <a:ext uri="{FF2B5EF4-FFF2-40B4-BE49-F238E27FC236}">
                <a16:creationId xmlns:a16="http://schemas.microsoft.com/office/drawing/2014/main" id="{031D5630-668D-F29C-AABB-F320C89570E8}"/>
              </a:ext>
            </a:extLst>
          </p:cNvPr>
          <p:cNvPicPr>
            <a:picLocks noChangeAspect="1"/>
          </p:cNvPicPr>
          <p:nvPr/>
        </p:nvPicPr>
        <p:blipFill>
          <a:blip r:embed="rId5"/>
          <a:stretch>
            <a:fillRect/>
          </a:stretch>
        </p:blipFill>
        <p:spPr>
          <a:xfrm>
            <a:off x="5904963" y="2455209"/>
            <a:ext cx="5329707" cy="1507699"/>
          </a:xfrm>
          <a:prstGeom prst="rect">
            <a:avLst/>
          </a:prstGeom>
        </p:spPr>
      </p:pic>
      <p:pic>
        <p:nvPicPr>
          <p:cNvPr id="8" name="Imagen 8" descr="Interfaz de usuario gráfica, Aplicación, Word&#10;&#10;Descripción generada automáticamente">
            <a:extLst>
              <a:ext uri="{FF2B5EF4-FFF2-40B4-BE49-F238E27FC236}">
                <a16:creationId xmlns:a16="http://schemas.microsoft.com/office/drawing/2014/main" id="{2CDE5241-09CD-FB83-D80E-08232FCE58E8}"/>
              </a:ext>
            </a:extLst>
          </p:cNvPr>
          <p:cNvPicPr>
            <a:picLocks noChangeAspect="1"/>
          </p:cNvPicPr>
          <p:nvPr/>
        </p:nvPicPr>
        <p:blipFill>
          <a:blip r:embed="rId6"/>
          <a:stretch>
            <a:fillRect/>
          </a:stretch>
        </p:blipFill>
        <p:spPr>
          <a:xfrm>
            <a:off x="5904374" y="4073689"/>
            <a:ext cx="5287955" cy="1280518"/>
          </a:xfrm>
          <a:prstGeom prst="rect">
            <a:avLst/>
          </a:prstGeom>
        </p:spPr>
      </p:pic>
      <p:pic>
        <p:nvPicPr>
          <p:cNvPr id="9" name="Imagen 9" descr="Interfaz de usuario gráfica, Texto, Aplicación, Correo electrónico&#10;&#10;Descripción generada automáticamente">
            <a:extLst>
              <a:ext uri="{FF2B5EF4-FFF2-40B4-BE49-F238E27FC236}">
                <a16:creationId xmlns:a16="http://schemas.microsoft.com/office/drawing/2014/main" id="{110E618B-B444-9E86-5C20-E5CF66D5079E}"/>
              </a:ext>
            </a:extLst>
          </p:cNvPr>
          <p:cNvPicPr>
            <a:picLocks noChangeAspect="1"/>
          </p:cNvPicPr>
          <p:nvPr/>
        </p:nvPicPr>
        <p:blipFill>
          <a:blip r:embed="rId7"/>
          <a:stretch>
            <a:fillRect/>
          </a:stretch>
        </p:blipFill>
        <p:spPr>
          <a:xfrm>
            <a:off x="5925841" y="5437266"/>
            <a:ext cx="5308243" cy="138245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208244"/>
          </a:xfrm>
          <a:prstGeom prst="rect">
            <a:avLst/>
          </a:prstGeom>
        </p:spPr>
        <p:txBody>
          <a:bodyPr lIns="91440" tIns="45720" rIns="91440" bIns="45720" anchor="t">
            <a:noAutofit/>
          </a:bodyPr>
          <a:lstStyle/>
          <a:p>
            <a:pPr>
              <a:lnSpc>
                <a:spcPct val="100000"/>
              </a:lnSpc>
              <a:spcBef>
                <a:spcPts val="1400"/>
              </a:spcBef>
            </a:pPr>
            <a:r>
              <a:rPr lang="en-US" sz="2000" dirty="0">
                <a:solidFill>
                  <a:schemeClr val="accent3">
                    <a:lumMod val="25000"/>
                  </a:schemeClr>
                </a:solidFill>
                <a:latin typeface="Calibri"/>
                <a:ea typeface="Calibri"/>
                <a:cs typeface="Calibri"/>
              </a:rPr>
              <a:t>We have made web scraping to Falcon 9 launch records (HTML) with BeautifulSoup package.</a:t>
            </a:r>
          </a:p>
          <a:p>
            <a:pPr>
              <a:lnSpc>
                <a:spcPct val="100000"/>
              </a:lnSpc>
              <a:spcBef>
                <a:spcPts val="1400"/>
              </a:spcBef>
            </a:pPr>
            <a:r>
              <a:rPr lang="en-US" sz="2000" dirty="0">
                <a:solidFill>
                  <a:schemeClr val="accent3">
                    <a:lumMod val="25000"/>
                  </a:schemeClr>
                </a:solidFill>
                <a:latin typeface="Calibri"/>
                <a:ea typeface="Calibri"/>
                <a:cs typeface="Calibri"/>
              </a:rPr>
              <a:t>The table was parsed and converted to a pandas </a:t>
            </a:r>
            <a:r>
              <a:rPr lang="en-US" sz="2000" err="1">
                <a:solidFill>
                  <a:schemeClr val="accent3">
                    <a:lumMod val="25000"/>
                  </a:schemeClr>
                </a:solidFill>
                <a:latin typeface="Calibri"/>
                <a:ea typeface="Calibri"/>
                <a:cs typeface="Calibri"/>
              </a:rPr>
              <a:t>dataframe</a:t>
            </a:r>
            <a:r>
              <a:rPr lang="en-US" sz="2000" dirty="0">
                <a:solidFill>
                  <a:schemeClr val="accent3">
                    <a:lumMod val="25000"/>
                  </a:schemeClr>
                </a:solidFill>
                <a:latin typeface="Calibri"/>
                <a:ea typeface="Calibri"/>
                <a:cs typeface="Calibri"/>
              </a:rPr>
              <a:t>. Below you can see the whole process.</a:t>
            </a:r>
          </a:p>
          <a:p>
            <a:pPr>
              <a:lnSpc>
                <a:spcPct val="100000"/>
              </a:lnSpc>
              <a:spcBef>
                <a:spcPts val="1400"/>
              </a:spcBef>
            </a:pPr>
            <a:r>
              <a:rPr lang="en-US" sz="2000" dirty="0">
                <a:solidFill>
                  <a:srgbClr val="1C7DDB"/>
                </a:solidFill>
                <a:latin typeface="Calibri"/>
                <a:ea typeface="+mn-lt"/>
                <a:cs typeface="+mn-lt"/>
              </a:rPr>
              <a:t>https://github.com/FranDelgadoL/Applied-Data-Science-Capstone/blob/main/jupyter-labs-webscraping-FD.ipynb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Calibri"/>
              </a:rPr>
              <a:t>Data Collection - Scraping</a:t>
            </a:r>
          </a:p>
        </p:txBody>
      </p:sp>
      <p:pic>
        <p:nvPicPr>
          <p:cNvPr id="5" name="Imagen 6" descr="Interfaz de usuario gráfica, Texto, Aplicación, Correo electrónico&#10;&#10;Descripción generada automáticamente">
            <a:extLst>
              <a:ext uri="{FF2B5EF4-FFF2-40B4-BE49-F238E27FC236}">
                <a16:creationId xmlns:a16="http://schemas.microsoft.com/office/drawing/2014/main" id="{C270DD9B-7EDB-D2BE-4A2A-2F62F37B9E8F}"/>
              </a:ext>
            </a:extLst>
          </p:cNvPr>
          <p:cNvPicPr>
            <a:picLocks noChangeAspect="1"/>
          </p:cNvPicPr>
          <p:nvPr/>
        </p:nvPicPr>
        <p:blipFill>
          <a:blip r:embed="rId3"/>
          <a:stretch>
            <a:fillRect/>
          </a:stretch>
        </p:blipFill>
        <p:spPr>
          <a:xfrm>
            <a:off x="5368344" y="1332224"/>
            <a:ext cx="5984384" cy="1102625"/>
          </a:xfrm>
          <a:prstGeom prst="rect">
            <a:avLst/>
          </a:prstGeom>
        </p:spPr>
      </p:pic>
      <p:pic>
        <p:nvPicPr>
          <p:cNvPr id="7" name="Imagen 7" descr="Interfaz de usuario gráfica, Texto, Aplicación, Correo electrónico&#10;&#10;Descripción generada automáticamente">
            <a:extLst>
              <a:ext uri="{FF2B5EF4-FFF2-40B4-BE49-F238E27FC236}">
                <a16:creationId xmlns:a16="http://schemas.microsoft.com/office/drawing/2014/main" id="{E758AF07-AAA1-E3C5-EFE7-78A6F87E15A5}"/>
              </a:ext>
            </a:extLst>
          </p:cNvPr>
          <p:cNvPicPr>
            <a:picLocks noChangeAspect="1"/>
          </p:cNvPicPr>
          <p:nvPr/>
        </p:nvPicPr>
        <p:blipFill>
          <a:blip r:embed="rId4"/>
          <a:stretch>
            <a:fillRect/>
          </a:stretch>
        </p:blipFill>
        <p:spPr>
          <a:xfrm>
            <a:off x="5372021" y="2525860"/>
            <a:ext cx="6070241" cy="1367135"/>
          </a:xfrm>
          <a:prstGeom prst="rect">
            <a:avLst/>
          </a:prstGeom>
        </p:spPr>
      </p:pic>
      <p:pic>
        <p:nvPicPr>
          <p:cNvPr id="8" name="Imagen 8" descr="Interfaz de usuario gráfica, Texto, Aplicación, Correo electrónico&#10;&#10;Descripción generada automáticamente">
            <a:extLst>
              <a:ext uri="{FF2B5EF4-FFF2-40B4-BE49-F238E27FC236}">
                <a16:creationId xmlns:a16="http://schemas.microsoft.com/office/drawing/2014/main" id="{586F9753-A592-727D-5DDC-5DAE0484F1FC}"/>
              </a:ext>
            </a:extLst>
          </p:cNvPr>
          <p:cNvPicPr>
            <a:picLocks noChangeAspect="1"/>
          </p:cNvPicPr>
          <p:nvPr/>
        </p:nvPicPr>
        <p:blipFill>
          <a:blip r:embed="rId5"/>
          <a:stretch>
            <a:fillRect/>
          </a:stretch>
        </p:blipFill>
        <p:spPr>
          <a:xfrm>
            <a:off x="5368344" y="3963714"/>
            <a:ext cx="6059509" cy="1216571"/>
          </a:xfrm>
          <a:prstGeom prst="rect">
            <a:avLst/>
          </a:prstGeom>
        </p:spPr>
      </p:pic>
      <p:pic>
        <p:nvPicPr>
          <p:cNvPr id="9" name="Imagen 9" descr="Interfaz de usuario gráfica, Texto, Aplicación, Chat o mensaje de texto, Correo electrónico&#10;&#10;Descripción generada automáticamente">
            <a:extLst>
              <a:ext uri="{FF2B5EF4-FFF2-40B4-BE49-F238E27FC236}">
                <a16:creationId xmlns:a16="http://schemas.microsoft.com/office/drawing/2014/main" id="{A3D12F26-9EF4-8614-81DB-C70D36B3D598}"/>
              </a:ext>
            </a:extLst>
          </p:cNvPr>
          <p:cNvPicPr>
            <a:picLocks noChangeAspect="1"/>
          </p:cNvPicPr>
          <p:nvPr/>
        </p:nvPicPr>
        <p:blipFill>
          <a:blip r:embed="rId6"/>
          <a:stretch>
            <a:fillRect/>
          </a:stretch>
        </p:blipFill>
        <p:spPr>
          <a:xfrm>
            <a:off x="5368343" y="5233676"/>
            <a:ext cx="6070242" cy="1456337"/>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Panorámica</PresentationFormat>
  <Paragraphs>234</Paragraphs>
  <Slides>45</Slides>
  <Notes>3</Notes>
  <HiddenSlides>0</HiddenSlides>
  <MMClips>0</MMClips>
  <ScaleCrop>false</ScaleCrop>
  <HeadingPairs>
    <vt:vector size="4" baseType="variant">
      <vt:variant>
        <vt:lpstr>Tema</vt:lpstr>
      </vt:variant>
      <vt:variant>
        <vt:i4>1</vt:i4>
      </vt:variant>
      <vt:variant>
        <vt:lpstr>Títulos de diapositiva</vt:lpstr>
      </vt:variant>
      <vt:variant>
        <vt:i4>45</vt:i4>
      </vt:variant>
    </vt:vector>
  </HeadingPairs>
  <TitlesOfParts>
    <vt:vector size="46" baseType="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1692</cp:revision>
  <dcterms:created xsi:type="dcterms:W3CDTF">2021-04-29T18:58:34Z</dcterms:created>
  <dcterms:modified xsi:type="dcterms:W3CDTF">2023-06-08T17:44:19Z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